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saveSubsetFonts="1" bookmarkIdSeed="2">
  <p:sldMasterIdLst>
    <p:sldMasterId id="2147483651" r:id="rId1"/>
  </p:sldMasterIdLst>
  <p:notesMasterIdLst>
    <p:notesMasterId r:id="rId22"/>
  </p:notesMasterIdLst>
  <p:handoutMasterIdLst>
    <p:handoutMasterId r:id="rId23"/>
  </p:handoutMasterIdLst>
  <p:sldIdLst>
    <p:sldId id="502" r:id="rId2"/>
    <p:sldId id="503" r:id="rId3"/>
    <p:sldId id="588" r:id="rId4"/>
    <p:sldId id="518" r:id="rId5"/>
    <p:sldId id="587" r:id="rId6"/>
    <p:sldId id="562" r:id="rId7"/>
    <p:sldId id="549" r:id="rId8"/>
    <p:sldId id="464" r:id="rId9"/>
    <p:sldId id="509" r:id="rId10"/>
    <p:sldId id="591" r:id="rId11"/>
    <p:sldId id="589" r:id="rId12"/>
    <p:sldId id="579" r:id="rId13"/>
    <p:sldId id="569" r:id="rId14"/>
    <p:sldId id="572" r:id="rId15"/>
    <p:sldId id="536" r:id="rId16"/>
    <p:sldId id="592" r:id="rId17"/>
    <p:sldId id="593" r:id="rId18"/>
    <p:sldId id="594" r:id="rId19"/>
    <p:sldId id="581" r:id="rId20"/>
    <p:sldId id="595" r:id="rId21"/>
  </p:sldIdLst>
  <p:sldSz cx="9144000" cy="6858000" type="screen4x3"/>
  <p:notesSz cx="6858000" cy="9296400"/>
  <p:defaultTextStyle>
    <a:defPPr>
      <a:defRPr lang="en-US"/>
    </a:defPPr>
    <a:lvl1pPr algn="l" rtl="0" fontAlgn="base">
      <a:spcBef>
        <a:spcPct val="0"/>
      </a:spcBef>
      <a:spcAft>
        <a:spcPct val="0"/>
      </a:spcAft>
      <a:defRPr sz="2400" b="1" kern="1200">
        <a:solidFill>
          <a:schemeClr val="tx1"/>
        </a:solidFill>
        <a:latin typeface="Arial" charset="0"/>
        <a:ea typeface="+mn-ea"/>
        <a:cs typeface="+mn-cs"/>
      </a:defRPr>
    </a:lvl1pPr>
    <a:lvl2pPr marL="457200" algn="l" rtl="0" fontAlgn="base">
      <a:spcBef>
        <a:spcPct val="0"/>
      </a:spcBef>
      <a:spcAft>
        <a:spcPct val="0"/>
      </a:spcAft>
      <a:defRPr sz="2400" b="1" kern="1200">
        <a:solidFill>
          <a:schemeClr val="tx1"/>
        </a:solidFill>
        <a:latin typeface="Arial" charset="0"/>
        <a:ea typeface="+mn-ea"/>
        <a:cs typeface="+mn-cs"/>
      </a:defRPr>
    </a:lvl2pPr>
    <a:lvl3pPr marL="914400" algn="l" rtl="0" fontAlgn="base">
      <a:spcBef>
        <a:spcPct val="0"/>
      </a:spcBef>
      <a:spcAft>
        <a:spcPct val="0"/>
      </a:spcAft>
      <a:defRPr sz="2400" b="1" kern="1200">
        <a:solidFill>
          <a:schemeClr val="tx1"/>
        </a:solidFill>
        <a:latin typeface="Arial" charset="0"/>
        <a:ea typeface="+mn-ea"/>
        <a:cs typeface="+mn-cs"/>
      </a:defRPr>
    </a:lvl3pPr>
    <a:lvl4pPr marL="1371600" algn="l" rtl="0" fontAlgn="base">
      <a:spcBef>
        <a:spcPct val="0"/>
      </a:spcBef>
      <a:spcAft>
        <a:spcPct val="0"/>
      </a:spcAft>
      <a:defRPr sz="2400" b="1" kern="1200">
        <a:solidFill>
          <a:schemeClr val="tx1"/>
        </a:solidFill>
        <a:latin typeface="Arial" charset="0"/>
        <a:ea typeface="+mn-ea"/>
        <a:cs typeface="+mn-cs"/>
      </a:defRPr>
    </a:lvl4pPr>
    <a:lvl5pPr marL="1828800" algn="l" rtl="0" fontAlgn="base">
      <a:spcBef>
        <a:spcPct val="0"/>
      </a:spcBef>
      <a:spcAft>
        <a:spcPct val="0"/>
      </a:spcAft>
      <a:defRPr sz="2400" b="1" kern="1200">
        <a:solidFill>
          <a:schemeClr val="tx1"/>
        </a:solidFill>
        <a:latin typeface="Arial" charset="0"/>
        <a:ea typeface="+mn-ea"/>
        <a:cs typeface="+mn-cs"/>
      </a:defRPr>
    </a:lvl5pPr>
    <a:lvl6pPr marL="2286000" algn="l" defTabSz="914400" rtl="0" eaLnBrk="1" latinLnBrk="0" hangingPunct="1">
      <a:defRPr sz="2400" b="1" kern="1200">
        <a:solidFill>
          <a:schemeClr val="tx1"/>
        </a:solidFill>
        <a:latin typeface="Arial" charset="0"/>
        <a:ea typeface="+mn-ea"/>
        <a:cs typeface="+mn-cs"/>
      </a:defRPr>
    </a:lvl6pPr>
    <a:lvl7pPr marL="2743200" algn="l" defTabSz="914400" rtl="0" eaLnBrk="1" latinLnBrk="0" hangingPunct="1">
      <a:defRPr sz="2400" b="1" kern="1200">
        <a:solidFill>
          <a:schemeClr val="tx1"/>
        </a:solidFill>
        <a:latin typeface="Arial" charset="0"/>
        <a:ea typeface="+mn-ea"/>
        <a:cs typeface="+mn-cs"/>
      </a:defRPr>
    </a:lvl7pPr>
    <a:lvl8pPr marL="3200400" algn="l" defTabSz="914400" rtl="0" eaLnBrk="1" latinLnBrk="0" hangingPunct="1">
      <a:defRPr sz="2400" b="1" kern="1200">
        <a:solidFill>
          <a:schemeClr val="tx1"/>
        </a:solidFill>
        <a:latin typeface="Arial" charset="0"/>
        <a:ea typeface="+mn-ea"/>
        <a:cs typeface="+mn-cs"/>
      </a:defRPr>
    </a:lvl8pPr>
    <a:lvl9pPr marL="3657600" algn="l" defTabSz="914400" rtl="0" eaLnBrk="1" latinLnBrk="0" hangingPunct="1">
      <a:defRPr sz="2400" b="1"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33CC"/>
    <a:srgbClr val="000080"/>
    <a:srgbClr val="000099"/>
    <a:srgbClr val="0000CC"/>
    <a:srgbClr val="FF3300"/>
    <a:srgbClr val="FFFFFF"/>
    <a:srgbClr val="EAEAEA"/>
    <a:srgbClr val="0000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521" autoAdjust="0"/>
    <p:restoredTop sz="81305" autoAdjust="0"/>
  </p:normalViewPr>
  <p:slideViewPr>
    <p:cSldViewPr snapToGrid="0">
      <p:cViewPr>
        <p:scale>
          <a:sx n="100" d="100"/>
          <a:sy n="100" d="100"/>
        </p:scale>
        <p:origin x="-1944" y="-72"/>
      </p:cViewPr>
      <p:guideLst>
        <p:guide orient="horz" pos="2150"/>
        <p:guide pos="2880"/>
      </p:guideLst>
    </p:cSldViewPr>
  </p:slideViewPr>
  <p:outlineViewPr>
    <p:cViewPr>
      <p:scale>
        <a:sx n="50" d="100"/>
        <a:sy n="50" d="100"/>
      </p:scale>
      <p:origin x="0" y="0"/>
    </p:cViewPr>
  </p:outlineViewPr>
  <p:notesTextViewPr>
    <p:cViewPr>
      <p:scale>
        <a:sx n="100" d="100"/>
        <a:sy n="100" d="100"/>
      </p:scale>
      <p:origin x="0" y="0"/>
    </p:cViewPr>
  </p:notesTextViewPr>
  <p:sorterViewPr>
    <p:cViewPr>
      <p:scale>
        <a:sx n="100" d="100"/>
        <a:sy n="100" d="100"/>
      </p:scale>
      <p:origin x="0" y="0"/>
    </p:cViewPr>
  </p:sorterViewPr>
  <p:notesViewPr>
    <p:cSldViewPr snapToGrid="0">
      <p:cViewPr>
        <p:scale>
          <a:sx n="80" d="100"/>
          <a:sy n="80" d="100"/>
        </p:scale>
        <p:origin x="-2058" y="-126"/>
      </p:cViewPr>
      <p:guideLst>
        <p:guide orient="horz" pos="2926"/>
        <p:guide pos="2161"/>
      </p:guideLst>
    </p:cSldViewPr>
  </p:notesViewPr>
  <p:gridSpacing cx="228600" cy="2286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 Id="rId27"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6018" name="Rectangle 1026"/>
          <p:cNvSpPr>
            <a:spLocks noGrp="1" noChangeArrowheads="1"/>
          </p:cNvSpPr>
          <p:nvPr>
            <p:ph type="hdr" sz="quarter"/>
          </p:nvPr>
        </p:nvSpPr>
        <p:spPr bwMode="auto">
          <a:xfrm>
            <a:off x="2" y="0"/>
            <a:ext cx="2972421" cy="461963"/>
          </a:xfrm>
          <a:prstGeom prst="rect">
            <a:avLst/>
          </a:prstGeom>
          <a:noFill/>
          <a:ln w="12700">
            <a:noFill/>
            <a:miter lim="800000"/>
            <a:headEnd type="none" w="sm" len="sm"/>
            <a:tailEnd type="none" w="sm" len="sm"/>
          </a:ln>
          <a:effectLst/>
        </p:spPr>
        <p:txBody>
          <a:bodyPr vert="horz" wrap="square" lIns="92821" tIns="46409" rIns="92821" bIns="46409" numCol="1" anchor="t" anchorCtr="0" compatLnSpc="1">
            <a:prstTxWarp prst="textNoShape">
              <a:avLst/>
            </a:prstTxWarp>
          </a:bodyPr>
          <a:lstStyle>
            <a:lvl1pPr defTabSz="928688" eaLnBrk="0" hangingPunct="0">
              <a:lnSpc>
                <a:spcPct val="100000"/>
              </a:lnSpc>
              <a:spcBef>
                <a:spcPct val="0"/>
              </a:spcBef>
              <a:spcAft>
                <a:spcPct val="0"/>
              </a:spcAft>
              <a:defRPr sz="1200" b="0">
                <a:latin typeface="Times New Roman" pitchFamily="18" charset="0"/>
              </a:defRPr>
            </a:lvl1pPr>
          </a:lstStyle>
          <a:p>
            <a:pPr>
              <a:defRPr/>
            </a:pPr>
            <a:endParaRPr lang="en-US"/>
          </a:p>
        </p:txBody>
      </p:sp>
      <p:sp>
        <p:nvSpPr>
          <p:cNvPr id="86019" name="Rectangle 1027"/>
          <p:cNvSpPr>
            <a:spLocks noGrp="1" noChangeArrowheads="1"/>
          </p:cNvSpPr>
          <p:nvPr>
            <p:ph type="dt" sz="quarter" idx="1"/>
          </p:nvPr>
        </p:nvSpPr>
        <p:spPr bwMode="auto">
          <a:xfrm>
            <a:off x="3885580" y="0"/>
            <a:ext cx="2972421" cy="461963"/>
          </a:xfrm>
          <a:prstGeom prst="rect">
            <a:avLst/>
          </a:prstGeom>
          <a:noFill/>
          <a:ln w="12700">
            <a:noFill/>
            <a:miter lim="800000"/>
            <a:headEnd type="none" w="sm" len="sm"/>
            <a:tailEnd type="none" w="sm" len="sm"/>
          </a:ln>
          <a:effectLst/>
        </p:spPr>
        <p:txBody>
          <a:bodyPr vert="horz" wrap="square" lIns="92821" tIns="46409" rIns="92821" bIns="46409" numCol="1" anchor="t" anchorCtr="0" compatLnSpc="1">
            <a:prstTxWarp prst="textNoShape">
              <a:avLst/>
            </a:prstTxWarp>
          </a:bodyPr>
          <a:lstStyle>
            <a:lvl1pPr algn="r" defTabSz="928688" eaLnBrk="0" hangingPunct="0">
              <a:lnSpc>
                <a:spcPct val="100000"/>
              </a:lnSpc>
              <a:spcBef>
                <a:spcPct val="0"/>
              </a:spcBef>
              <a:spcAft>
                <a:spcPct val="0"/>
              </a:spcAft>
              <a:defRPr sz="1200" b="0">
                <a:latin typeface="Times New Roman" pitchFamily="18" charset="0"/>
              </a:defRPr>
            </a:lvl1pPr>
          </a:lstStyle>
          <a:p>
            <a:pPr>
              <a:defRPr/>
            </a:pPr>
            <a:endParaRPr lang="en-US"/>
          </a:p>
        </p:txBody>
      </p:sp>
      <p:sp>
        <p:nvSpPr>
          <p:cNvPr id="86020" name="Rectangle 1028"/>
          <p:cNvSpPr>
            <a:spLocks noGrp="1" noChangeArrowheads="1"/>
          </p:cNvSpPr>
          <p:nvPr>
            <p:ph type="ftr" sz="quarter" idx="2"/>
          </p:nvPr>
        </p:nvSpPr>
        <p:spPr bwMode="auto">
          <a:xfrm>
            <a:off x="2" y="8855078"/>
            <a:ext cx="2972421" cy="461963"/>
          </a:xfrm>
          <a:prstGeom prst="rect">
            <a:avLst/>
          </a:prstGeom>
          <a:noFill/>
          <a:ln w="12700">
            <a:noFill/>
            <a:miter lim="800000"/>
            <a:headEnd type="none" w="sm" len="sm"/>
            <a:tailEnd type="none" w="sm" len="sm"/>
          </a:ln>
          <a:effectLst/>
        </p:spPr>
        <p:txBody>
          <a:bodyPr vert="horz" wrap="square" lIns="92821" tIns="46409" rIns="92821" bIns="46409" numCol="1" anchor="b" anchorCtr="0" compatLnSpc="1">
            <a:prstTxWarp prst="textNoShape">
              <a:avLst/>
            </a:prstTxWarp>
          </a:bodyPr>
          <a:lstStyle>
            <a:lvl1pPr defTabSz="928688" eaLnBrk="0" hangingPunct="0">
              <a:lnSpc>
                <a:spcPct val="100000"/>
              </a:lnSpc>
              <a:spcBef>
                <a:spcPct val="0"/>
              </a:spcBef>
              <a:spcAft>
                <a:spcPct val="0"/>
              </a:spcAft>
              <a:defRPr sz="1200" b="0">
                <a:latin typeface="Times New Roman" pitchFamily="18" charset="0"/>
              </a:defRPr>
            </a:lvl1pPr>
          </a:lstStyle>
          <a:p>
            <a:pPr>
              <a:defRPr/>
            </a:pPr>
            <a:endParaRPr lang="en-US"/>
          </a:p>
        </p:txBody>
      </p:sp>
      <p:sp>
        <p:nvSpPr>
          <p:cNvPr id="86021" name="Rectangle 1029"/>
          <p:cNvSpPr>
            <a:spLocks noGrp="1" noChangeArrowheads="1"/>
          </p:cNvSpPr>
          <p:nvPr>
            <p:ph type="sldNum" sz="quarter" idx="3"/>
          </p:nvPr>
        </p:nvSpPr>
        <p:spPr bwMode="auto">
          <a:xfrm>
            <a:off x="3885580" y="8855078"/>
            <a:ext cx="2972421" cy="461963"/>
          </a:xfrm>
          <a:prstGeom prst="rect">
            <a:avLst/>
          </a:prstGeom>
          <a:noFill/>
          <a:ln w="12700">
            <a:noFill/>
            <a:miter lim="800000"/>
            <a:headEnd type="none" w="sm" len="sm"/>
            <a:tailEnd type="none" w="sm" len="sm"/>
          </a:ln>
          <a:effectLst/>
        </p:spPr>
        <p:txBody>
          <a:bodyPr vert="horz" wrap="square" lIns="92821" tIns="46409" rIns="92821" bIns="46409" numCol="1" anchor="b" anchorCtr="0" compatLnSpc="1">
            <a:prstTxWarp prst="textNoShape">
              <a:avLst/>
            </a:prstTxWarp>
          </a:bodyPr>
          <a:lstStyle>
            <a:lvl1pPr algn="r" defTabSz="928688" eaLnBrk="0" hangingPunct="0">
              <a:lnSpc>
                <a:spcPct val="100000"/>
              </a:lnSpc>
              <a:spcBef>
                <a:spcPct val="0"/>
              </a:spcBef>
              <a:spcAft>
                <a:spcPct val="0"/>
              </a:spcAft>
              <a:defRPr sz="1200" b="0">
                <a:latin typeface="Times New Roman" pitchFamily="18" charset="0"/>
              </a:defRPr>
            </a:lvl1pPr>
          </a:lstStyle>
          <a:p>
            <a:pPr>
              <a:defRPr/>
            </a:pPr>
            <a:fld id="{5FF779D1-72BB-4BF2-9965-BD872296B0D6}" type="slidenum">
              <a:rPr lang="en-US"/>
              <a:pPr>
                <a:defRPr/>
              </a:pPr>
              <a:t>‹#›</a:t>
            </a:fld>
            <a:endParaRPr lang="en-US"/>
          </a:p>
        </p:txBody>
      </p:sp>
    </p:spTree>
    <p:extLst>
      <p:ext uri="{BB962C8B-B14F-4D97-AF65-F5344CB8AC3E}">
        <p14:creationId xmlns:p14="http://schemas.microsoft.com/office/powerpoint/2010/main" val="202079129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9154" name="Rectangle 2"/>
          <p:cNvSpPr>
            <a:spLocks noGrp="1" noChangeArrowheads="1"/>
          </p:cNvSpPr>
          <p:nvPr>
            <p:ph type="hdr" sz="quarter"/>
          </p:nvPr>
        </p:nvSpPr>
        <p:spPr bwMode="auto">
          <a:xfrm>
            <a:off x="2" y="0"/>
            <a:ext cx="2972421" cy="465138"/>
          </a:xfrm>
          <a:prstGeom prst="rect">
            <a:avLst/>
          </a:prstGeom>
          <a:noFill/>
          <a:ln w="12700">
            <a:noFill/>
            <a:miter lim="800000"/>
            <a:headEnd type="none" w="sm" len="sm"/>
            <a:tailEnd type="none" w="sm" len="sm"/>
          </a:ln>
          <a:effectLst/>
        </p:spPr>
        <p:txBody>
          <a:bodyPr vert="horz" wrap="square" lIns="92821" tIns="46409" rIns="92821" bIns="46409" numCol="1" anchor="t" anchorCtr="0" compatLnSpc="1">
            <a:prstTxWarp prst="textNoShape">
              <a:avLst/>
            </a:prstTxWarp>
          </a:bodyPr>
          <a:lstStyle>
            <a:lvl1pPr defTabSz="928688" eaLnBrk="0" hangingPunct="0">
              <a:lnSpc>
                <a:spcPct val="100000"/>
              </a:lnSpc>
              <a:spcBef>
                <a:spcPct val="0"/>
              </a:spcBef>
              <a:spcAft>
                <a:spcPct val="0"/>
              </a:spcAft>
              <a:defRPr sz="1200" b="0">
                <a:latin typeface="Times New Roman" pitchFamily="18" charset="0"/>
              </a:defRPr>
            </a:lvl1pPr>
          </a:lstStyle>
          <a:p>
            <a:pPr>
              <a:defRPr/>
            </a:pPr>
            <a:endParaRPr lang="en-US"/>
          </a:p>
        </p:txBody>
      </p:sp>
      <p:sp>
        <p:nvSpPr>
          <p:cNvPr id="49155" name="Rectangle 3"/>
          <p:cNvSpPr>
            <a:spLocks noGrp="1" noChangeArrowheads="1"/>
          </p:cNvSpPr>
          <p:nvPr>
            <p:ph type="dt" idx="1"/>
          </p:nvPr>
        </p:nvSpPr>
        <p:spPr bwMode="auto">
          <a:xfrm>
            <a:off x="3885580" y="0"/>
            <a:ext cx="2972421" cy="465138"/>
          </a:xfrm>
          <a:prstGeom prst="rect">
            <a:avLst/>
          </a:prstGeom>
          <a:noFill/>
          <a:ln w="12700">
            <a:noFill/>
            <a:miter lim="800000"/>
            <a:headEnd type="none" w="sm" len="sm"/>
            <a:tailEnd type="none" w="sm" len="sm"/>
          </a:ln>
          <a:effectLst/>
        </p:spPr>
        <p:txBody>
          <a:bodyPr vert="horz" wrap="square" lIns="92821" tIns="46409" rIns="92821" bIns="46409" numCol="1" anchor="t" anchorCtr="0" compatLnSpc="1">
            <a:prstTxWarp prst="textNoShape">
              <a:avLst/>
            </a:prstTxWarp>
          </a:bodyPr>
          <a:lstStyle>
            <a:lvl1pPr algn="r" defTabSz="928688" eaLnBrk="0" hangingPunct="0">
              <a:lnSpc>
                <a:spcPct val="100000"/>
              </a:lnSpc>
              <a:spcBef>
                <a:spcPct val="0"/>
              </a:spcBef>
              <a:spcAft>
                <a:spcPct val="0"/>
              </a:spcAft>
              <a:defRPr sz="1200" b="0">
                <a:latin typeface="Times New Roman" pitchFamily="18" charset="0"/>
              </a:defRPr>
            </a:lvl1pPr>
          </a:lstStyle>
          <a:p>
            <a:pPr>
              <a:defRPr/>
            </a:pPr>
            <a:endParaRPr lang="en-US"/>
          </a:p>
        </p:txBody>
      </p:sp>
      <p:sp>
        <p:nvSpPr>
          <p:cNvPr id="14340" name="Rectangle 4"/>
          <p:cNvSpPr>
            <a:spLocks noGrp="1" noRot="1" noChangeAspect="1" noChangeArrowheads="1" noTextEdit="1"/>
          </p:cNvSpPr>
          <p:nvPr>
            <p:ph type="sldImg" idx="2"/>
          </p:nvPr>
        </p:nvSpPr>
        <p:spPr bwMode="auto">
          <a:xfrm>
            <a:off x="1114425" y="698500"/>
            <a:ext cx="4645025" cy="3484563"/>
          </a:xfrm>
          <a:prstGeom prst="rect">
            <a:avLst/>
          </a:prstGeom>
          <a:noFill/>
          <a:ln w="9525">
            <a:solidFill>
              <a:srgbClr val="000000"/>
            </a:solidFill>
            <a:miter lim="800000"/>
            <a:headEnd/>
            <a:tailEnd/>
          </a:ln>
        </p:spPr>
      </p:sp>
      <p:sp>
        <p:nvSpPr>
          <p:cNvPr id="49157" name="Rectangle 5"/>
          <p:cNvSpPr>
            <a:spLocks noGrp="1" noChangeArrowheads="1"/>
          </p:cNvSpPr>
          <p:nvPr>
            <p:ph type="body" sz="quarter" idx="3"/>
          </p:nvPr>
        </p:nvSpPr>
        <p:spPr bwMode="auto">
          <a:xfrm>
            <a:off x="914712" y="4416428"/>
            <a:ext cx="5028579" cy="4181475"/>
          </a:xfrm>
          <a:prstGeom prst="rect">
            <a:avLst/>
          </a:prstGeom>
          <a:noFill/>
          <a:ln w="12700">
            <a:noFill/>
            <a:miter lim="800000"/>
            <a:headEnd type="none" w="sm" len="sm"/>
            <a:tailEnd type="none" w="sm" len="sm"/>
          </a:ln>
          <a:effectLst/>
        </p:spPr>
        <p:txBody>
          <a:bodyPr vert="horz" wrap="square" lIns="92821" tIns="46409" rIns="92821" bIns="46409"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49158" name="Rectangle 6"/>
          <p:cNvSpPr>
            <a:spLocks noGrp="1" noChangeArrowheads="1"/>
          </p:cNvSpPr>
          <p:nvPr>
            <p:ph type="ftr" sz="quarter" idx="4"/>
          </p:nvPr>
        </p:nvSpPr>
        <p:spPr bwMode="auto">
          <a:xfrm>
            <a:off x="2" y="8831266"/>
            <a:ext cx="2972421" cy="465137"/>
          </a:xfrm>
          <a:prstGeom prst="rect">
            <a:avLst/>
          </a:prstGeom>
          <a:noFill/>
          <a:ln w="12700">
            <a:noFill/>
            <a:miter lim="800000"/>
            <a:headEnd type="none" w="sm" len="sm"/>
            <a:tailEnd type="none" w="sm" len="sm"/>
          </a:ln>
          <a:effectLst/>
        </p:spPr>
        <p:txBody>
          <a:bodyPr vert="horz" wrap="square" lIns="92821" tIns="46409" rIns="92821" bIns="46409" numCol="1" anchor="b" anchorCtr="0" compatLnSpc="1">
            <a:prstTxWarp prst="textNoShape">
              <a:avLst/>
            </a:prstTxWarp>
          </a:bodyPr>
          <a:lstStyle>
            <a:lvl1pPr defTabSz="928688" eaLnBrk="0" hangingPunct="0">
              <a:lnSpc>
                <a:spcPct val="100000"/>
              </a:lnSpc>
              <a:spcBef>
                <a:spcPct val="0"/>
              </a:spcBef>
              <a:spcAft>
                <a:spcPct val="0"/>
              </a:spcAft>
              <a:defRPr sz="1200" b="0">
                <a:latin typeface="Times New Roman" pitchFamily="18" charset="0"/>
              </a:defRPr>
            </a:lvl1pPr>
          </a:lstStyle>
          <a:p>
            <a:pPr>
              <a:defRPr/>
            </a:pPr>
            <a:endParaRPr lang="en-US"/>
          </a:p>
        </p:txBody>
      </p:sp>
      <p:sp>
        <p:nvSpPr>
          <p:cNvPr id="49159" name="Rectangle 7"/>
          <p:cNvSpPr>
            <a:spLocks noGrp="1" noChangeArrowheads="1"/>
          </p:cNvSpPr>
          <p:nvPr>
            <p:ph type="sldNum" sz="quarter" idx="5"/>
          </p:nvPr>
        </p:nvSpPr>
        <p:spPr bwMode="auto">
          <a:xfrm>
            <a:off x="3885580" y="8831266"/>
            <a:ext cx="2972421" cy="465137"/>
          </a:xfrm>
          <a:prstGeom prst="rect">
            <a:avLst/>
          </a:prstGeom>
          <a:noFill/>
          <a:ln w="12700">
            <a:noFill/>
            <a:miter lim="800000"/>
            <a:headEnd type="none" w="sm" len="sm"/>
            <a:tailEnd type="none" w="sm" len="sm"/>
          </a:ln>
          <a:effectLst/>
        </p:spPr>
        <p:txBody>
          <a:bodyPr vert="horz" wrap="square" lIns="92821" tIns="46409" rIns="92821" bIns="46409" numCol="1" anchor="b" anchorCtr="0" compatLnSpc="1">
            <a:prstTxWarp prst="textNoShape">
              <a:avLst/>
            </a:prstTxWarp>
          </a:bodyPr>
          <a:lstStyle>
            <a:lvl1pPr algn="r" defTabSz="928688" eaLnBrk="0" hangingPunct="0">
              <a:lnSpc>
                <a:spcPct val="100000"/>
              </a:lnSpc>
              <a:spcBef>
                <a:spcPct val="0"/>
              </a:spcBef>
              <a:spcAft>
                <a:spcPct val="0"/>
              </a:spcAft>
              <a:defRPr sz="1200" b="0">
                <a:latin typeface="Times New Roman" pitchFamily="18" charset="0"/>
              </a:defRPr>
            </a:lvl1pPr>
          </a:lstStyle>
          <a:p>
            <a:pPr>
              <a:defRPr/>
            </a:pPr>
            <a:fld id="{37FC70C8-6C91-48D4-89FE-C99184C58F32}" type="slidenum">
              <a:rPr lang="en-US"/>
              <a:pPr>
                <a:defRPr/>
              </a:pPr>
              <a:t>‹#›</a:t>
            </a:fld>
            <a:endParaRPr lang="en-US"/>
          </a:p>
        </p:txBody>
      </p:sp>
    </p:spTree>
    <p:extLst>
      <p:ext uri="{BB962C8B-B14F-4D97-AF65-F5344CB8AC3E}">
        <p14:creationId xmlns:p14="http://schemas.microsoft.com/office/powerpoint/2010/main" val="4256702220"/>
      </p:ext>
    </p:extLst>
  </p:cSld>
  <p:clrMap bg1="lt1" tx1="dk1" bg2="lt2" tx2="dk2" accent1="accent1" accent2="accent2" accent3="accent3" accent4="accent4" accent5="accent5" accent6="accent6" hlink="hlink" folHlink="folHlink"/>
  <p:notesStyle>
    <a:lvl1pPr algn="l" rtl="0" eaLnBrk="0" fontAlgn="base" hangingPunct="0">
      <a:spcBef>
        <a:spcPct val="25000"/>
      </a:spcBef>
      <a:spcAft>
        <a:spcPct val="25000"/>
      </a:spcAft>
      <a:defRPr sz="1600" b="1" kern="1200">
        <a:solidFill>
          <a:schemeClr val="tx1"/>
        </a:solidFill>
        <a:latin typeface="Arial" charset="0"/>
        <a:ea typeface="+mn-ea"/>
        <a:cs typeface="+mn-cs"/>
      </a:defRPr>
    </a:lvl1pPr>
    <a:lvl2pPr marL="457200" algn="l" rtl="0" eaLnBrk="0" fontAlgn="base" hangingPunct="0">
      <a:spcBef>
        <a:spcPct val="25000"/>
      </a:spcBef>
      <a:spcAft>
        <a:spcPct val="25000"/>
      </a:spcAft>
      <a:defRPr sz="1600" b="1" kern="1200">
        <a:solidFill>
          <a:schemeClr val="tx1"/>
        </a:solidFill>
        <a:latin typeface="Arial" charset="0"/>
        <a:ea typeface="+mn-ea"/>
        <a:cs typeface="+mn-cs"/>
      </a:defRPr>
    </a:lvl2pPr>
    <a:lvl3pPr marL="914400" algn="l" rtl="0" eaLnBrk="0" fontAlgn="base" hangingPunct="0">
      <a:spcBef>
        <a:spcPct val="25000"/>
      </a:spcBef>
      <a:spcAft>
        <a:spcPct val="25000"/>
      </a:spcAft>
      <a:defRPr sz="1600" b="1" kern="1200">
        <a:solidFill>
          <a:schemeClr val="tx1"/>
        </a:solidFill>
        <a:latin typeface="Arial" charset="0"/>
        <a:ea typeface="+mn-ea"/>
        <a:cs typeface="+mn-cs"/>
      </a:defRPr>
    </a:lvl3pPr>
    <a:lvl4pPr marL="1371600" algn="l" rtl="0" eaLnBrk="0" fontAlgn="base" hangingPunct="0">
      <a:spcBef>
        <a:spcPct val="25000"/>
      </a:spcBef>
      <a:spcAft>
        <a:spcPct val="25000"/>
      </a:spcAft>
      <a:defRPr sz="1600" b="1" kern="1200">
        <a:solidFill>
          <a:schemeClr val="tx1"/>
        </a:solidFill>
        <a:latin typeface="Arial" charset="0"/>
        <a:ea typeface="+mn-ea"/>
        <a:cs typeface="+mn-cs"/>
      </a:defRPr>
    </a:lvl4pPr>
    <a:lvl5pPr marL="1828800" algn="l" rtl="0" eaLnBrk="0" fontAlgn="base" hangingPunct="0">
      <a:spcBef>
        <a:spcPct val="25000"/>
      </a:spcBef>
      <a:spcAft>
        <a:spcPct val="25000"/>
      </a:spcAft>
      <a:defRPr sz="1600" b="1"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Rectangle 7"/>
          <p:cNvSpPr>
            <a:spLocks noGrp="1" noChangeArrowheads="1"/>
          </p:cNvSpPr>
          <p:nvPr>
            <p:ph type="sldNum" sz="quarter" idx="5"/>
          </p:nvPr>
        </p:nvSpPr>
        <p:spPr>
          <a:noFill/>
        </p:spPr>
        <p:txBody>
          <a:bodyPr/>
          <a:lstStyle/>
          <a:p>
            <a:fld id="{E4BBA5D3-DE4F-4F3B-B53C-F1A9C7BA5BFE}" type="slidenum">
              <a:rPr lang="en-US" smtClean="0"/>
              <a:pPr/>
              <a:t>1</a:t>
            </a:fld>
            <a:endParaRPr lang="en-US" smtClean="0"/>
          </a:p>
        </p:txBody>
      </p:sp>
      <p:sp>
        <p:nvSpPr>
          <p:cNvPr id="17410" name="Rectangle 2"/>
          <p:cNvSpPr>
            <a:spLocks noGrp="1" noRot="1" noChangeAspect="1" noChangeArrowheads="1" noTextEdit="1"/>
          </p:cNvSpPr>
          <p:nvPr>
            <p:ph type="sldImg"/>
          </p:nvPr>
        </p:nvSpPr>
        <p:spPr>
          <a:ln/>
        </p:spPr>
      </p:sp>
      <p:sp>
        <p:nvSpPr>
          <p:cNvPr id="17411" name="Rectangle 3"/>
          <p:cNvSpPr>
            <a:spLocks noGrp="1" noChangeArrowheads="1"/>
          </p:cNvSpPr>
          <p:nvPr>
            <p:ph type="body" idx="1"/>
          </p:nvPr>
        </p:nvSpPr>
        <p:spPr>
          <a:xfrm>
            <a:off x="114923" y="4587878"/>
            <a:ext cx="6645241" cy="4181475"/>
          </a:xfrm>
          <a:noFill/>
          <a:ln w="9525"/>
        </p:spPr>
        <p:txBody>
          <a:bodyPr/>
          <a:lstStyle/>
          <a:p>
            <a:r>
              <a:rPr lang="en-US" sz="1800" smtClean="0"/>
              <a:t>Leave this slide on the screen as the FC walks to podium</a:t>
            </a:r>
          </a:p>
          <a:p>
            <a:endParaRPr lang="en-US" sz="1800" smtClean="0"/>
          </a:p>
          <a:p>
            <a:endParaRPr lang="en-US" sz="1800"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Rectangle 7"/>
          <p:cNvSpPr>
            <a:spLocks noGrp="1" noChangeArrowheads="1"/>
          </p:cNvSpPr>
          <p:nvPr>
            <p:ph type="sldNum" sz="quarter" idx="5"/>
          </p:nvPr>
        </p:nvSpPr>
        <p:spPr>
          <a:noFill/>
        </p:spPr>
        <p:txBody>
          <a:bodyPr/>
          <a:lstStyle/>
          <a:p>
            <a:fld id="{20BA46EB-037B-4619-AB72-E0ECD6BC97E8}" type="slidenum">
              <a:rPr lang="en-US" smtClean="0"/>
              <a:pPr/>
              <a:t>10</a:t>
            </a:fld>
            <a:endParaRPr lang="en-US" smtClean="0"/>
          </a:p>
        </p:txBody>
      </p:sp>
      <p:sp>
        <p:nvSpPr>
          <p:cNvPr id="33794" name="Rectangle 2"/>
          <p:cNvSpPr>
            <a:spLocks noGrp="1" noRot="1" noChangeAspect="1" noChangeArrowheads="1" noTextEdit="1"/>
          </p:cNvSpPr>
          <p:nvPr>
            <p:ph type="sldImg"/>
          </p:nvPr>
        </p:nvSpPr>
        <p:spPr>
          <a:ln/>
        </p:spPr>
      </p:sp>
      <p:sp>
        <p:nvSpPr>
          <p:cNvPr id="33795" name="Rectangle 3"/>
          <p:cNvSpPr>
            <a:spLocks noGrp="1" noChangeArrowheads="1"/>
          </p:cNvSpPr>
          <p:nvPr>
            <p:ph type="body" idx="1"/>
          </p:nvPr>
        </p:nvSpPr>
        <p:spPr>
          <a:xfrm>
            <a:off x="0" y="4416428"/>
            <a:ext cx="6858000" cy="4181475"/>
          </a:xfrm>
          <a:noFill/>
          <a:ln w="9525"/>
        </p:spPr>
        <p:txBody>
          <a:bodyPr/>
          <a:lstStyle/>
          <a:p>
            <a:pPr>
              <a:lnSpc>
                <a:spcPct val="110000"/>
              </a:lnSpc>
            </a:pPr>
            <a:endParaRPr lang="en-US" sz="1800" dirty="0"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Rectangle 7"/>
          <p:cNvSpPr>
            <a:spLocks noGrp="1" noChangeArrowheads="1"/>
          </p:cNvSpPr>
          <p:nvPr>
            <p:ph type="sldNum" sz="quarter" idx="5"/>
          </p:nvPr>
        </p:nvSpPr>
        <p:spPr>
          <a:noFill/>
        </p:spPr>
        <p:txBody>
          <a:bodyPr/>
          <a:lstStyle/>
          <a:p>
            <a:fld id="{20BA46EB-037B-4619-AB72-E0ECD6BC97E8}" type="slidenum">
              <a:rPr lang="en-US" smtClean="0"/>
              <a:pPr/>
              <a:t>11</a:t>
            </a:fld>
            <a:endParaRPr lang="en-US" smtClean="0"/>
          </a:p>
        </p:txBody>
      </p:sp>
      <p:sp>
        <p:nvSpPr>
          <p:cNvPr id="33794" name="Rectangle 2"/>
          <p:cNvSpPr>
            <a:spLocks noGrp="1" noRot="1" noChangeAspect="1" noChangeArrowheads="1" noTextEdit="1"/>
          </p:cNvSpPr>
          <p:nvPr>
            <p:ph type="sldImg"/>
          </p:nvPr>
        </p:nvSpPr>
        <p:spPr>
          <a:ln/>
        </p:spPr>
      </p:sp>
      <p:sp>
        <p:nvSpPr>
          <p:cNvPr id="33795" name="Rectangle 3"/>
          <p:cNvSpPr>
            <a:spLocks noGrp="1" noChangeArrowheads="1"/>
          </p:cNvSpPr>
          <p:nvPr>
            <p:ph type="body" idx="1"/>
          </p:nvPr>
        </p:nvSpPr>
        <p:spPr>
          <a:xfrm>
            <a:off x="0" y="4416428"/>
            <a:ext cx="6858000" cy="4181475"/>
          </a:xfrm>
          <a:noFill/>
          <a:ln w="9525"/>
        </p:spPr>
        <p:txBody>
          <a:bodyPr/>
          <a:lstStyle/>
          <a:p>
            <a:pPr>
              <a:lnSpc>
                <a:spcPct val="110000"/>
              </a:lnSpc>
            </a:pPr>
            <a:endParaRPr lang="en-US" sz="1800" dirty="0" smtClean="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1" name="Rectangle 7"/>
          <p:cNvSpPr txBox="1">
            <a:spLocks noGrp="1" noChangeArrowheads="1"/>
          </p:cNvSpPr>
          <p:nvPr/>
        </p:nvSpPr>
        <p:spPr bwMode="auto">
          <a:xfrm>
            <a:off x="3885580" y="8831266"/>
            <a:ext cx="2972421" cy="465137"/>
          </a:xfrm>
          <a:prstGeom prst="rect">
            <a:avLst/>
          </a:prstGeom>
          <a:noFill/>
          <a:ln w="12700">
            <a:noFill/>
            <a:miter lim="800000"/>
            <a:headEnd type="none" w="sm" len="sm"/>
            <a:tailEnd type="none" w="sm" len="sm"/>
          </a:ln>
        </p:spPr>
        <p:txBody>
          <a:bodyPr lIns="92821" tIns="46409" rIns="92821" bIns="46409" anchor="b"/>
          <a:lstStyle/>
          <a:p>
            <a:pPr algn="r" defTabSz="928688" eaLnBrk="0" hangingPunct="0"/>
            <a:fld id="{C4222E5D-64A4-48E1-A286-288E99EF44F0}" type="slidenum">
              <a:rPr lang="en-US" sz="1200" b="0">
                <a:latin typeface="Times New Roman" pitchFamily="18" charset="0"/>
              </a:rPr>
              <a:pPr algn="r" defTabSz="928688" eaLnBrk="0" hangingPunct="0"/>
              <a:t>12</a:t>
            </a:fld>
            <a:endParaRPr lang="en-US" sz="1200" b="0">
              <a:latin typeface="Times New Roman" pitchFamily="18" charset="0"/>
            </a:endParaRPr>
          </a:p>
        </p:txBody>
      </p:sp>
      <p:sp>
        <p:nvSpPr>
          <p:cNvPr id="35842" name="Rectangle 2"/>
          <p:cNvSpPr>
            <a:spLocks noGrp="1" noRot="1" noChangeAspect="1" noChangeArrowheads="1" noTextEdit="1"/>
          </p:cNvSpPr>
          <p:nvPr>
            <p:ph type="sldImg"/>
          </p:nvPr>
        </p:nvSpPr>
        <p:spPr>
          <a:ln/>
        </p:spPr>
      </p:sp>
      <p:sp>
        <p:nvSpPr>
          <p:cNvPr id="35843" name="Rectangle 3"/>
          <p:cNvSpPr>
            <a:spLocks noGrp="1" noChangeArrowheads="1"/>
          </p:cNvSpPr>
          <p:nvPr>
            <p:ph type="body" idx="1"/>
          </p:nvPr>
        </p:nvSpPr>
        <p:spPr>
          <a:xfrm>
            <a:off x="0" y="4416428"/>
            <a:ext cx="6858000" cy="4181475"/>
          </a:xfrm>
          <a:noFill/>
          <a:ln w="9525"/>
        </p:spPr>
        <p:txBody>
          <a:bodyPr/>
          <a:lstStyle/>
          <a:p>
            <a:pPr>
              <a:lnSpc>
                <a:spcPct val="110000"/>
              </a:lnSpc>
            </a:pPr>
            <a:endParaRPr lang="en-US" sz="1800" smtClean="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3" name="Rectangle 7"/>
          <p:cNvSpPr>
            <a:spLocks noGrp="1" noChangeArrowheads="1"/>
          </p:cNvSpPr>
          <p:nvPr>
            <p:ph type="sldNum" sz="quarter" idx="5"/>
          </p:nvPr>
        </p:nvSpPr>
        <p:spPr>
          <a:noFill/>
        </p:spPr>
        <p:txBody>
          <a:bodyPr/>
          <a:lstStyle/>
          <a:p>
            <a:fld id="{DC09363D-8D35-4272-92D0-C471ED8BFC55}" type="slidenum">
              <a:rPr lang="en-US" smtClean="0"/>
              <a:pPr/>
              <a:t>13</a:t>
            </a:fld>
            <a:endParaRPr lang="en-US" smtClean="0"/>
          </a:p>
        </p:txBody>
      </p:sp>
      <p:sp>
        <p:nvSpPr>
          <p:cNvPr id="38914" name="Rectangle 2"/>
          <p:cNvSpPr>
            <a:spLocks noGrp="1" noRot="1" noChangeAspect="1" noChangeArrowheads="1" noTextEdit="1"/>
          </p:cNvSpPr>
          <p:nvPr>
            <p:ph type="sldImg"/>
          </p:nvPr>
        </p:nvSpPr>
        <p:spPr>
          <a:ln/>
        </p:spPr>
      </p:sp>
      <p:sp>
        <p:nvSpPr>
          <p:cNvPr id="38915" name="Rectangle 3"/>
          <p:cNvSpPr>
            <a:spLocks noGrp="1" noChangeArrowheads="1"/>
          </p:cNvSpPr>
          <p:nvPr>
            <p:ph type="body" idx="3"/>
          </p:nvPr>
        </p:nvSpPr>
        <p:spPr>
          <a:xfrm>
            <a:off x="0" y="4291013"/>
            <a:ext cx="6858000" cy="4792662"/>
          </a:xfrm>
          <a:noFill/>
          <a:ln w="9525"/>
        </p:spPr>
        <p:txBody>
          <a:bodyPr/>
          <a:lstStyle/>
          <a:p>
            <a:pPr>
              <a:spcBef>
                <a:spcPts val="600"/>
              </a:spcBef>
              <a:spcAft>
                <a:spcPts val="600"/>
              </a:spcAft>
            </a:pPr>
            <a:endParaRPr lang="en-US" sz="1400" dirty="0" smtClean="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1" name="Rectangle 7"/>
          <p:cNvSpPr>
            <a:spLocks noGrp="1" noChangeArrowheads="1"/>
          </p:cNvSpPr>
          <p:nvPr>
            <p:ph type="sldNum" sz="quarter" idx="5"/>
          </p:nvPr>
        </p:nvSpPr>
        <p:spPr>
          <a:noFill/>
        </p:spPr>
        <p:txBody>
          <a:bodyPr/>
          <a:lstStyle/>
          <a:p>
            <a:fld id="{09199851-6D76-457A-B670-D7FBB5A1C149}" type="slidenum">
              <a:rPr lang="en-US" smtClean="0"/>
              <a:pPr/>
              <a:t>14</a:t>
            </a:fld>
            <a:endParaRPr lang="en-US" smtClean="0"/>
          </a:p>
        </p:txBody>
      </p:sp>
      <p:sp>
        <p:nvSpPr>
          <p:cNvPr id="40962" name="Rectangle 2"/>
          <p:cNvSpPr>
            <a:spLocks noGrp="1" noRot="1" noChangeAspect="1" noChangeArrowheads="1" noTextEdit="1"/>
          </p:cNvSpPr>
          <p:nvPr>
            <p:ph type="sldImg"/>
          </p:nvPr>
        </p:nvSpPr>
        <p:spPr>
          <a:ln/>
        </p:spPr>
      </p:sp>
      <p:sp>
        <p:nvSpPr>
          <p:cNvPr id="40963" name="Rectangle 3"/>
          <p:cNvSpPr>
            <a:spLocks noGrp="1" noChangeArrowheads="1"/>
          </p:cNvSpPr>
          <p:nvPr>
            <p:ph type="body" idx="3"/>
          </p:nvPr>
        </p:nvSpPr>
        <p:spPr>
          <a:xfrm>
            <a:off x="0" y="4291013"/>
            <a:ext cx="6858000" cy="4792662"/>
          </a:xfrm>
          <a:noFill/>
          <a:ln w="9525"/>
        </p:spPr>
        <p:txBody>
          <a:bodyPr/>
          <a:lstStyle/>
          <a:p>
            <a:pPr>
              <a:spcBef>
                <a:spcPts val="600"/>
              </a:spcBef>
              <a:spcAft>
                <a:spcPts val="600"/>
              </a:spcAft>
            </a:pPr>
            <a:endParaRPr lang="en-US" sz="1400" smtClean="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09" name="Rectangle 7"/>
          <p:cNvSpPr txBox="1">
            <a:spLocks noGrp="1" noChangeArrowheads="1"/>
          </p:cNvSpPr>
          <p:nvPr/>
        </p:nvSpPr>
        <p:spPr bwMode="auto">
          <a:xfrm>
            <a:off x="3885580" y="8831266"/>
            <a:ext cx="2972421" cy="465137"/>
          </a:xfrm>
          <a:prstGeom prst="rect">
            <a:avLst/>
          </a:prstGeom>
          <a:noFill/>
          <a:ln w="12700">
            <a:noFill/>
            <a:miter lim="800000"/>
            <a:headEnd type="none" w="sm" len="sm"/>
            <a:tailEnd type="none" w="sm" len="sm"/>
          </a:ln>
        </p:spPr>
        <p:txBody>
          <a:bodyPr lIns="92821" tIns="46409" rIns="92821" bIns="46409" anchor="b"/>
          <a:lstStyle/>
          <a:p>
            <a:pPr algn="r" defTabSz="928688" eaLnBrk="0" hangingPunct="0"/>
            <a:fld id="{61448E0B-1343-4125-BD85-D1BAE09EB047}" type="slidenum">
              <a:rPr lang="en-US" sz="1200" b="0">
                <a:latin typeface="Times New Roman" pitchFamily="18" charset="0"/>
              </a:rPr>
              <a:pPr algn="r" defTabSz="928688" eaLnBrk="0" hangingPunct="0"/>
              <a:t>15</a:t>
            </a:fld>
            <a:endParaRPr lang="en-US" sz="1200" b="0">
              <a:latin typeface="Times New Roman" pitchFamily="18" charset="0"/>
            </a:endParaRPr>
          </a:p>
        </p:txBody>
      </p:sp>
      <p:sp>
        <p:nvSpPr>
          <p:cNvPr id="43010" name="Rectangle 2"/>
          <p:cNvSpPr>
            <a:spLocks noGrp="1" noRot="1" noChangeAspect="1" noChangeArrowheads="1" noTextEdit="1"/>
          </p:cNvSpPr>
          <p:nvPr>
            <p:ph type="sldImg"/>
          </p:nvPr>
        </p:nvSpPr>
        <p:spPr>
          <a:ln/>
        </p:spPr>
      </p:sp>
      <p:sp>
        <p:nvSpPr>
          <p:cNvPr id="43011" name="Rectangle 3"/>
          <p:cNvSpPr>
            <a:spLocks noGrp="1" noChangeArrowheads="1"/>
          </p:cNvSpPr>
          <p:nvPr>
            <p:ph type="body" idx="1"/>
          </p:nvPr>
        </p:nvSpPr>
        <p:spPr>
          <a:xfrm>
            <a:off x="85416" y="4416428"/>
            <a:ext cx="6690277" cy="4803775"/>
          </a:xfrm>
          <a:noFill/>
          <a:ln w="9525"/>
        </p:spPr>
        <p:txBody>
          <a:bodyPr/>
          <a:lstStyle/>
          <a:p>
            <a:endParaRPr lang="en-US" sz="1800" smtClean="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85000" lnSpcReduction="20000"/>
          </a:bodyPr>
          <a:lstStyle/>
          <a:p>
            <a:pPr marL="0" marR="0" indent="0" algn="l" defTabSz="914400" rtl="0" eaLnBrk="0" fontAlgn="base" latinLnBrk="0" hangingPunct="0">
              <a:lnSpc>
                <a:spcPct val="100000"/>
              </a:lnSpc>
              <a:spcBef>
                <a:spcPct val="25000"/>
              </a:spcBef>
              <a:spcAft>
                <a:spcPct val="25000"/>
              </a:spcAft>
              <a:buClrTx/>
              <a:buSzTx/>
              <a:buFontTx/>
              <a:buNone/>
              <a:tabLst/>
              <a:defRPr/>
            </a:pPr>
            <a:r>
              <a:rPr lang="en-US" sz="1600" b="1" i="0" kern="1200" dirty="0" smtClean="0">
                <a:solidFill>
                  <a:schemeClr val="tx1"/>
                </a:solidFill>
                <a:latin typeface="Arial" charset="0"/>
                <a:ea typeface="+mn-ea"/>
                <a:cs typeface="+mn-cs"/>
              </a:rPr>
              <a:t>-Our</a:t>
            </a:r>
            <a:r>
              <a:rPr lang="en-US" sz="1600" b="1" i="0" kern="1200" baseline="0" dirty="0" smtClean="0">
                <a:solidFill>
                  <a:schemeClr val="tx1"/>
                </a:solidFill>
                <a:latin typeface="Arial" charset="0"/>
                <a:ea typeface="+mn-ea"/>
                <a:cs typeface="+mn-cs"/>
              </a:rPr>
              <a:t> panel moderator—Bryan Norcross—has been a long-time supporter of this interagency forum. Brian holds a Master’s degree in Communications and Meteorology from Florida State University and Honorary Doctor of Public Service degree from Florida International University.</a:t>
            </a:r>
          </a:p>
          <a:p>
            <a:pPr marL="0" marR="0" indent="0" algn="l" defTabSz="914400" rtl="0" eaLnBrk="0" fontAlgn="base" latinLnBrk="0" hangingPunct="0">
              <a:lnSpc>
                <a:spcPct val="100000"/>
              </a:lnSpc>
              <a:spcBef>
                <a:spcPct val="25000"/>
              </a:spcBef>
              <a:spcAft>
                <a:spcPct val="25000"/>
              </a:spcAft>
              <a:buClrTx/>
              <a:buSzTx/>
              <a:buFontTx/>
              <a:buNone/>
              <a:tabLst/>
              <a:defRPr/>
            </a:pPr>
            <a:r>
              <a:rPr lang="en-US" sz="1600" b="1" i="0" kern="1200" baseline="0" dirty="0" smtClean="0">
                <a:solidFill>
                  <a:schemeClr val="tx1"/>
                </a:solidFill>
                <a:latin typeface="Arial" charset="0"/>
                <a:ea typeface="+mn-ea"/>
                <a:cs typeface="+mn-cs"/>
              </a:rPr>
              <a:t>-Brian is currently the Hurricane Specialist at The Weather Channel.  Previously, he was </a:t>
            </a:r>
            <a:r>
              <a:rPr lang="en-US" sz="1600" b="1" i="0" kern="1200" dirty="0" smtClean="0">
                <a:solidFill>
                  <a:schemeClr val="tx1"/>
                </a:solidFill>
                <a:latin typeface="Arial" charset="0"/>
                <a:ea typeface="+mn-ea"/>
                <a:cs typeface="+mn-cs"/>
              </a:rPr>
              <a:t>a meteorologist for WFOR-TV (the CBS owned-and-operated television station in Miami,</a:t>
            </a:r>
            <a:r>
              <a:rPr lang="en-US" sz="1600" b="1" i="0" kern="1200" baseline="0" dirty="0" smtClean="0">
                <a:solidFill>
                  <a:schemeClr val="tx1"/>
                </a:solidFill>
                <a:latin typeface="Arial" charset="0"/>
                <a:ea typeface="+mn-ea"/>
                <a:cs typeface="+mn-cs"/>
              </a:rPr>
              <a:t> Florida</a:t>
            </a:r>
            <a:r>
              <a:rPr lang="en-US" sz="1600" b="1" i="0" kern="1200" dirty="0" smtClean="0">
                <a:solidFill>
                  <a:schemeClr val="tx1"/>
                </a:solidFill>
                <a:latin typeface="Arial" charset="0"/>
                <a:ea typeface="+mn-ea"/>
                <a:cs typeface="+mn-cs"/>
              </a:rPr>
              <a:t>) and the chief hurricane analyst for CBS News in New York.</a:t>
            </a:r>
          </a:p>
          <a:p>
            <a:pPr marL="0" marR="0" indent="0" algn="l" defTabSz="914400" rtl="0" eaLnBrk="0" fontAlgn="base" latinLnBrk="0" hangingPunct="0">
              <a:lnSpc>
                <a:spcPct val="100000"/>
              </a:lnSpc>
              <a:spcBef>
                <a:spcPct val="25000"/>
              </a:spcBef>
              <a:spcAft>
                <a:spcPct val="25000"/>
              </a:spcAft>
              <a:buClrTx/>
              <a:buSzTx/>
              <a:buFontTx/>
              <a:buNone/>
              <a:tabLst/>
              <a:defRPr/>
            </a:pPr>
            <a:r>
              <a:rPr lang="en-US" sz="1600" b="1" i="0" kern="1200" baseline="0" dirty="0" smtClean="0">
                <a:solidFill>
                  <a:schemeClr val="tx1"/>
                </a:solidFill>
                <a:latin typeface="Arial" charset="0"/>
                <a:ea typeface="+mn-ea"/>
                <a:cs typeface="+mn-cs"/>
              </a:rPr>
              <a:t>-</a:t>
            </a:r>
            <a:r>
              <a:rPr lang="en-US" sz="1600" b="1" i="0" kern="1200" dirty="0" smtClean="0">
                <a:solidFill>
                  <a:schemeClr val="tx1"/>
                </a:solidFill>
                <a:latin typeface="Arial" charset="0"/>
                <a:ea typeface="+mn-ea"/>
                <a:cs typeface="+mn-cs"/>
              </a:rPr>
              <a:t>During the 1990s, Norcross became a regular fixture on CBS's national newscasts during hurricane season</a:t>
            </a:r>
            <a:r>
              <a:rPr lang="en-US" sz="1600" b="0" i="0" kern="1200" dirty="0" smtClean="0">
                <a:solidFill>
                  <a:schemeClr val="tx1"/>
                </a:solidFill>
                <a:latin typeface="Arial" charset="0"/>
                <a:ea typeface="+mn-ea"/>
                <a:cs typeface="+mn-cs"/>
              </a:rPr>
              <a:t>.</a:t>
            </a:r>
          </a:p>
          <a:p>
            <a:pPr marL="0" marR="0" indent="0" algn="l" defTabSz="914400" rtl="0" eaLnBrk="0" fontAlgn="base" latinLnBrk="0" hangingPunct="0">
              <a:lnSpc>
                <a:spcPct val="100000"/>
              </a:lnSpc>
              <a:spcBef>
                <a:spcPct val="25000"/>
              </a:spcBef>
              <a:spcAft>
                <a:spcPct val="25000"/>
              </a:spcAft>
              <a:buClrTx/>
              <a:buSzTx/>
              <a:buFontTx/>
              <a:buNone/>
              <a:tabLst/>
              <a:defRPr/>
            </a:pPr>
            <a:r>
              <a:rPr lang="en-US" sz="1600" b="0" i="0" kern="1200" baseline="0" dirty="0" smtClean="0">
                <a:solidFill>
                  <a:schemeClr val="tx1"/>
                </a:solidFill>
                <a:latin typeface="Arial" charset="0"/>
                <a:ea typeface="+mn-ea"/>
                <a:cs typeface="+mn-cs"/>
              </a:rPr>
              <a:t>-</a:t>
            </a:r>
            <a:r>
              <a:rPr lang="en-US" sz="1600" b="1" i="0" kern="1200" baseline="0" dirty="0" smtClean="0">
                <a:solidFill>
                  <a:schemeClr val="tx1"/>
                </a:solidFill>
                <a:latin typeface="Arial" charset="0"/>
                <a:ea typeface="+mn-ea"/>
                <a:cs typeface="+mn-cs"/>
              </a:rPr>
              <a:t>His most memorable weather event occurred on S</a:t>
            </a:r>
            <a:r>
              <a:rPr lang="en-US" sz="1600" b="1" i="0" kern="1200" dirty="0" smtClean="0">
                <a:solidFill>
                  <a:schemeClr val="tx1"/>
                </a:solidFill>
                <a:latin typeface="Arial" charset="0"/>
                <a:ea typeface="+mn-ea"/>
                <a:cs typeface="+mn-cs"/>
              </a:rPr>
              <a:t>unday evening, August 23, 1992 when he realized that Hurricane Andrew was absolutely, for sure going to be the near-worst case for a large number of people in the southern half of Dade County, FL.  And we all know the havoc and destruction</a:t>
            </a:r>
            <a:r>
              <a:rPr lang="en-US" sz="1600" b="1" i="0" kern="1200" baseline="0" dirty="0" smtClean="0">
                <a:solidFill>
                  <a:schemeClr val="tx1"/>
                </a:solidFill>
                <a:latin typeface="Arial" charset="0"/>
                <a:ea typeface="+mn-ea"/>
                <a:cs typeface="+mn-cs"/>
              </a:rPr>
              <a:t> that Hurricane Andrew left in its wake.</a:t>
            </a:r>
          </a:p>
          <a:p>
            <a:pPr marL="0" marR="0" indent="0" algn="l" defTabSz="914400" rtl="0" eaLnBrk="0" fontAlgn="base" latinLnBrk="0" hangingPunct="0">
              <a:lnSpc>
                <a:spcPct val="100000"/>
              </a:lnSpc>
              <a:spcBef>
                <a:spcPct val="25000"/>
              </a:spcBef>
              <a:spcAft>
                <a:spcPct val="25000"/>
              </a:spcAft>
              <a:buClrTx/>
              <a:buSzTx/>
              <a:buFontTx/>
              <a:buNone/>
              <a:tabLst/>
              <a:defRPr/>
            </a:pPr>
            <a:r>
              <a:rPr lang="en-US" sz="1600" b="1" i="0" kern="1200" baseline="0" dirty="0" smtClean="0">
                <a:solidFill>
                  <a:schemeClr val="tx1"/>
                </a:solidFill>
                <a:latin typeface="Arial" charset="0"/>
                <a:ea typeface="+mn-ea"/>
                <a:cs typeface="+mn-cs"/>
              </a:rPr>
              <a:t>-Brian, thank you agreeing to moderate this important panel.</a:t>
            </a:r>
          </a:p>
        </p:txBody>
      </p:sp>
      <p:sp>
        <p:nvSpPr>
          <p:cNvPr id="4" name="Slide Number Placeholder 3"/>
          <p:cNvSpPr>
            <a:spLocks noGrp="1"/>
          </p:cNvSpPr>
          <p:nvPr>
            <p:ph type="sldNum" sz="quarter" idx="10"/>
          </p:nvPr>
        </p:nvSpPr>
        <p:spPr/>
        <p:txBody>
          <a:bodyPr/>
          <a:lstStyle/>
          <a:p>
            <a:pPr>
              <a:defRPr/>
            </a:pPr>
            <a:fld id="{37FC70C8-6C91-48D4-89FE-C99184C58F32}" type="slidenum">
              <a:rPr lang="en-US" smtClean="0"/>
              <a:pPr>
                <a:defRPr/>
              </a:pPr>
              <a:t>16</a:t>
            </a:fld>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37FC70C8-6C91-48D4-89FE-C99184C58F32}" type="slidenum">
              <a:rPr lang="en-US" smtClean="0"/>
              <a:pPr>
                <a:defRPr/>
              </a:pPr>
              <a:t>17</a:t>
            </a:fld>
            <a:endParaRPr lang="en-US"/>
          </a:p>
        </p:txBody>
      </p:sp>
    </p:spTree>
    <p:extLst>
      <p:ext uri="{BB962C8B-B14F-4D97-AF65-F5344CB8AC3E}">
        <p14:creationId xmlns:p14="http://schemas.microsoft.com/office/powerpoint/2010/main" val="124717447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Rectangle 7"/>
          <p:cNvSpPr>
            <a:spLocks noGrp="1" noChangeArrowheads="1"/>
          </p:cNvSpPr>
          <p:nvPr>
            <p:ph type="sldNum" sz="quarter" idx="5"/>
          </p:nvPr>
        </p:nvSpPr>
        <p:spPr>
          <a:noFill/>
        </p:spPr>
        <p:txBody>
          <a:bodyPr/>
          <a:lstStyle/>
          <a:p>
            <a:fld id="{E4BBA5D3-DE4F-4F3B-B53C-F1A9C7BA5BFE}" type="slidenum">
              <a:rPr lang="en-US" smtClean="0"/>
              <a:pPr/>
              <a:t>18</a:t>
            </a:fld>
            <a:endParaRPr lang="en-US" smtClean="0"/>
          </a:p>
        </p:txBody>
      </p:sp>
      <p:sp>
        <p:nvSpPr>
          <p:cNvPr id="17410" name="Rectangle 2"/>
          <p:cNvSpPr>
            <a:spLocks noGrp="1" noRot="1" noChangeAspect="1" noChangeArrowheads="1" noTextEdit="1"/>
          </p:cNvSpPr>
          <p:nvPr>
            <p:ph type="sldImg"/>
          </p:nvPr>
        </p:nvSpPr>
        <p:spPr>
          <a:ln/>
        </p:spPr>
      </p:sp>
      <p:sp>
        <p:nvSpPr>
          <p:cNvPr id="17411" name="Rectangle 3"/>
          <p:cNvSpPr>
            <a:spLocks noGrp="1" noChangeArrowheads="1"/>
          </p:cNvSpPr>
          <p:nvPr>
            <p:ph type="body" idx="1"/>
          </p:nvPr>
        </p:nvSpPr>
        <p:spPr>
          <a:xfrm>
            <a:off x="114923" y="4587878"/>
            <a:ext cx="6645241" cy="4181475"/>
          </a:xfrm>
          <a:noFill/>
          <a:ln w="9525"/>
        </p:spPr>
        <p:txBody>
          <a:bodyPr/>
          <a:lstStyle/>
          <a:p>
            <a:r>
              <a:rPr lang="en-US" sz="1800" smtClean="0"/>
              <a:t>Leave this slide on the screen as the FC walks to podium</a:t>
            </a:r>
          </a:p>
          <a:p>
            <a:endParaRPr lang="en-US" sz="1800" smtClean="0"/>
          </a:p>
          <a:p>
            <a:endParaRPr lang="en-US" sz="1800" smtClean="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3" name="Rectangle 7"/>
          <p:cNvSpPr>
            <a:spLocks noGrp="1" noChangeArrowheads="1"/>
          </p:cNvSpPr>
          <p:nvPr>
            <p:ph type="sldNum" sz="quarter" idx="5"/>
          </p:nvPr>
        </p:nvSpPr>
        <p:spPr>
          <a:noFill/>
        </p:spPr>
        <p:txBody>
          <a:bodyPr/>
          <a:lstStyle/>
          <a:p>
            <a:fld id="{97A1337D-83E7-46CA-8721-C31B938678AC}" type="slidenum">
              <a:rPr lang="en-US" smtClean="0"/>
              <a:pPr/>
              <a:t>19</a:t>
            </a:fld>
            <a:endParaRPr lang="en-US" smtClean="0"/>
          </a:p>
        </p:txBody>
      </p:sp>
      <p:sp>
        <p:nvSpPr>
          <p:cNvPr id="69634" name="Rectangle 2"/>
          <p:cNvSpPr>
            <a:spLocks noGrp="1" noRot="1" noChangeAspect="1" noChangeArrowheads="1" noTextEdit="1"/>
          </p:cNvSpPr>
          <p:nvPr>
            <p:ph type="sldImg"/>
          </p:nvPr>
        </p:nvSpPr>
        <p:spPr>
          <a:ln/>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Rectangle 7"/>
          <p:cNvSpPr>
            <a:spLocks noGrp="1" noChangeArrowheads="1"/>
          </p:cNvSpPr>
          <p:nvPr>
            <p:ph type="sldNum" sz="quarter" idx="5"/>
          </p:nvPr>
        </p:nvSpPr>
        <p:spPr>
          <a:noFill/>
        </p:spPr>
        <p:txBody>
          <a:bodyPr/>
          <a:lstStyle/>
          <a:p>
            <a:fld id="{830BFF0F-C3E9-4EF4-BBFC-4E27D099E1F0}" type="slidenum">
              <a:rPr lang="en-US" smtClean="0"/>
              <a:pPr/>
              <a:t>2</a:t>
            </a:fld>
            <a:endParaRPr lang="en-US" smtClean="0"/>
          </a:p>
        </p:txBody>
      </p:sp>
      <p:sp>
        <p:nvSpPr>
          <p:cNvPr id="19458" name="Rectangle 2"/>
          <p:cNvSpPr>
            <a:spLocks noGrp="1" noRot="1" noChangeAspect="1" noChangeArrowheads="1" noTextEdit="1"/>
          </p:cNvSpPr>
          <p:nvPr>
            <p:ph type="sldImg"/>
          </p:nvPr>
        </p:nvSpPr>
        <p:spPr>
          <a:ln/>
        </p:spPr>
      </p:sp>
      <p:sp>
        <p:nvSpPr>
          <p:cNvPr id="19459" name="Rectangle 3"/>
          <p:cNvSpPr>
            <a:spLocks noGrp="1" noChangeArrowheads="1"/>
          </p:cNvSpPr>
          <p:nvPr>
            <p:ph type="body" idx="1"/>
          </p:nvPr>
        </p:nvSpPr>
        <p:spPr>
          <a:xfrm>
            <a:off x="0" y="4211638"/>
            <a:ext cx="6858000" cy="4945062"/>
          </a:xfrm>
          <a:noFill/>
          <a:ln w="9525"/>
        </p:spPr>
        <p:txBody>
          <a:bodyPr/>
          <a:lstStyle/>
          <a:p>
            <a:pPr>
              <a:lnSpc>
                <a:spcPct val="105000"/>
              </a:lnSpc>
              <a:buFontTx/>
              <a:buChar char="-"/>
            </a:pPr>
            <a:r>
              <a:rPr lang="en-US" sz="1400" dirty="0" smtClean="0">
                <a:cs typeface="Arial" charset="0"/>
              </a:rPr>
              <a:t>Good morning! To those in attendance and to those who are participating via the Internet, I want to say thank</a:t>
            </a:r>
            <a:r>
              <a:rPr lang="en-US" sz="1400" baseline="0" dirty="0" smtClean="0">
                <a:cs typeface="Arial" charset="0"/>
              </a:rPr>
              <a:t> you for being a part of this first-time experience for us.</a:t>
            </a:r>
          </a:p>
          <a:p>
            <a:pPr>
              <a:lnSpc>
                <a:spcPct val="105000"/>
              </a:lnSpc>
              <a:buFontTx/>
              <a:buChar char="-"/>
            </a:pPr>
            <a:r>
              <a:rPr lang="en-US" sz="1400" baseline="0" dirty="0" smtClean="0">
                <a:cs typeface="Arial" charset="0"/>
              </a:rPr>
              <a:t>As you can see from our theme, our focus during the next 3 days will be on tropical cyclone research--where we stand, what new capabilities are on the horizon,</a:t>
            </a:r>
            <a:r>
              <a:rPr lang="en-US" sz="1400" dirty="0" smtClean="0">
                <a:cs typeface="Arial" charset="0"/>
              </a:rPr>
              <a:t>  and how we need to proceed in the future as interagency partners.</a:t>
            </a:r>
            <a:r>
              <a:rPr lang="en-US" sz="1400" baseline="0" dirty="0" smtClean="0">
                <a:cs typeface="Arial" charset="0"/>
              </a:rPr>
              <a:t> </a:t>
            </a:r>
            <a:endParaRPr lang="en-US" sz="1400" i="1" dirty="0" smtClean="0">
              <a:cs typeface="Arial" charset="0"/>
            </a:endParaRPr>
          </a:p>
          <a:p>
            <a:pPr>
              <a:lnSpc>
                <a:spcPct val="105000"/>
              </a:lnSpc>
              <a:buFontTx/>
              <a:buChar char="-"/>
            </a:pPr>
            <a:r>
              <a:rPr lang="en-US" sz="1400" dirty="0" smtClean="0">
                <a:cs typeface="Arial" charset="0"/>
              </a:rPr>
              <a:t>We are excited  and a little anxious about this year’s forum. Because of travel restrictions and other budgetary considerations, we will</a:t>
            </a:r>
            <a:r>
              <a:rPr lang="en-US" sz="1400" baseline="0" dirty="0" smtClean="0">
                <a:cs typeface="Arial" charset="0"/>
              </a:rPr>
              <a:t> have approximately 150 </a:t>
            </a:r>
            <a:r>
              <a:rPr lang="en-US" sz="1400" dirty="0" smtClean="0">
                <a:cs typeface="Arial" charset="0"/>
              </a:rPr>
              <a:t>“virtual” attendees, participating</a:t>
            </a:r>
            <a:r>
              <a:rPr lang="en-US" sz="1400" baseline="0" dirty="0" smtClean="0">
                <a:cs typeface="Arial" charset="0"/>
              </a:rPr>
              <a:t> via the Internet, including international participation from the United Kingdom  and Canada—attendees who would otherwise be unable to participate in this important forum.  </a:t>
            </a:r>
            <a:r>
              <a:rPr lang="en-US" sz="1400" dirty="0" smtClean="0">
                <a:cs typeface="Arial" charset="0"/>
              </a:rPr>
              <a:t> </a:t>
            </a:r>
          </a:p>
          <a:p>
            <a:pPr>
              <a:lnSpc>
                <a:spcPct val="105000"/>
              </a:lnSpc>
              <a:buFontTx/>
              <a:buChar char="-"/>
            </a:pPr>
            <a:r>
              <a:rPr lang="en-US" sz="1400" dirty="0" smtClean="0">
                <a:cs typeface="Arial" charset="0"/>
              </a:rPr>
              <a:t>Next, </a:t>
            </a:r>
            <a:r>
              <a:rPr lang="en-US" sz="1400" baseline="0" dirty="0" smtClean="0">
                <a:cs typeface="Arial" charset="0"/>
              </a:rPr>
              <a:t>I want to gratefully acknowledge the sponsors of this year’s forum—NOAA, NSF,  and the Office of Naval Research.  Without their support, this effort would not have been possible. </a:t>
            </a:r>
            <a:endParaRPr lang="en-US" sz="1400" dirty="0" smtClean="0">
              <a:cs typeface="Arial" charset="0"/>
            </a:endParaRPr>
          </a:p>
          <a:p>
            <a:pPr>
              <a:lnSpc>
                <a:spcPct val="105000"/>
              </a:lnSpc>
              <a:buFontTx/>
              <a:buChar char="-"/>
            </a:pPr>
            <a:r>
              <a:rPr lang="en-US" sz="1400" dirty="0" smtClean="0">
                <a:cs typeface="Arial" charset="0"/>
              </a:rPr>
              <a:t>Finally,</a:t>
            </a:r>
            <a:r>
              <a:rPr lang="en-US" sz="1400" baseline="0" dirty="0" smtClean="0">
                <a:cs typeface="Arial" charset="0"/>
              </a:rPr>
              <a:t> before I introduce our first speaker, Dr. Louis </a:t>
            </a:r>
            <a:r>
              <a:rPr lang="en-US" sz="1400" baseline="0" dirty="0" err="1" smtClean="0">
                <a:cs typeface="Arial" charset="0"/>
              </a:rPr>
              <a:t>Uccellini</a:t>
            </a:r>
            <a:r>
              <a:rPr lang="en-US" sz="1400" baseline="0" dirty="0" smtClean="0">
                <a:cs typeface="Arial" charset="0"/>
              </a:rPr>
              <a:t>, I want to remind you that this is a first-time experience  for us, and there are going to growing pains, particularly when transitioning from in-person presentations to “virtual” presentations.   And I thank you in advance for your patience  as we work together to make this event as successful as possible. </a:t>
            </a:r>
            <a:endParaRPr lang="en-US" sz="1400" dirty="0" smtClean="0">
              <a:cs typeface="Arial" charset="0"/>
            </a:endParaRPr>
          </a:p>
          <a:p>
            <a:pPr>
              <a:lnSpc>
                <a:spcPct val="105000"/>
              </a:lnSpc>
              <a:buFontTx/>
              <a:buChar char="-"/>
            </a:pPr>
            <a:endParaRPr lang="en-US" dirty="0" smtClean="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1" name="Rectangle 7"/>
          <p:cNvSpPr txBox="1">
            <a:spLocks noGrp="1" noChangeArrowheads="1"/>
          </p:cNvSpPr>
          <p:nvPr/>
        </p:nvSpPr>
        <p:spPr bwMode="auto">
          <a:xfrm>
            <a:off x="3885580" y="8831266"/>
            <a:ext cx="2972421" cy="465137"/>
          </a:xfrm>
          <a:prstGeom prst="rect">
            <a:avLst/>
          </a:prstGeom>
          <a:noFill/>
          <a:ln w="12700">
            <a:noFill/>
            <a:miter lim="800000"/>
            <a:headEnd type="none" w="sm" len="sm"/>
            <a:tailEnd type="none" w="sm" len="sm"/>
          </a:ln>
        </p:spPr>
        <p:txBody>
          <a:bodyPr lIns="92821" tIns="46409" rIns="92821" bIns="46409" anchor="b"/>
          <a:lstStyle/>
          <a:p>
            <a:pPr algn="r" defTabSz="928688" eaLnBrk="0" hangingPunct="0"/>
            <a:fld id="{C4222E5D-64A4-48E1-A286-288E99EF44F0}" type="slidenum">
              <a:rPr lang="en-US" sz="1200" b="0">
                <a:latin typeface="Times New Roman" pitchFamily="18" charset="0"/>
              </a:rPr>
              <a:pPr algn="r" defTabSz="928688" eaLnBrk="0" hangingPunct="0"/>
              <a:t>20</a:t>
            </a:fld>
            <a:endParaRPr lang="en-US" sz="1200" b="0">
              <a:latin typeface="Times New Roman" pitchFamily="18" charset="0"/>
            </a:endParaRPr>
          </a:p>
        </p:txBody>
      </p:sp>
      <p:sp>
        <p:nvSpPr>
          <p:cNvPr id="35842" name="Rectangle 2"/>
          <p:cNvSpPr>
            <a:spLocks noGrp="1" noRot="1" noChangeAspect="1" noChangeArrowheads="1" noTextEdit="1"/>
          </p:cNvSpPr>
          <p:nvPr>
            <p:ph type="sldImg"/>
          </p:nvPr>
        </p:nvSpPr>
        <p:spPr>
          <a:ln/>
        </p:spPr>
      </p:sp>
      <p:sp>
        <p:nvSpPr>
          <p:cNvPr id="35843" name="Rectangle 3"/>
          <p:cNvSpPr>
            <a:spLocks noGrp="1" noChangeArrowheads="1"/>
          </p:cNvSpPr>
          <p:nvPr>
            <p:ph type="body" idx="1"/>
          </p:nvPr>
        </p:nvSpPr>
        <p:spPr>
          <a:xfrm>
            <a:off x="0" y="4416428"/>
            <a:ext cx="6858000" cy="4181475"/>
          </a:xfrm>
          <a:noFill/>
          <a:ln w="9525"/>
        </p:spPr>
        <p:txBody>
          <a:bodyPr/>
          <a:lstStyle/>
          <a:p>
            <a:pPr>
              <a:lnSpc>
                <a:spcPct val="110000"/>
              </a:lnSpc>
            </a:pPr>
            <a:endParaRPr lang="en-US" sz="1800"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Rectangle 7"/>
          <p:cNvSpPr>
            <a:spLocks noGrp="1" noChangeArrowheads="1"/>
          </p:cNvSpPr>
          <p:nvPr>
            <p:ph type="sldNum" sz="quarter" idx="5"/>
          </p:nvPr>
        </p:nvSpPr>
        <p:spPr>
          <a:noFill/>
        </p:spPr>
        <p:txBody>
          <a:bodyPr/>
          <a:lstStyle/>
          <a:p>
            <a:fld id="{D018607A-B37F-457D-8EEE-A981C9592E78}" type="slidenum">
              <a:rPr lang="en-US" smtClean="0"/>
              <a:pPr/>
              <a:t>3</a:t>
            </a:fld>
            <a:endParaRPr lang="en-US" smtClean="0"/>
          </a:p>
        </p:txBody>
      </p:sp>
      <p:sp>
        <p:nvSpPr>
          <p:cNvPr id="21506" name="Rectangle 2"/>
          <p:cNvSpPr>
            <a:spLocks noGrp="1" noRot="1" noChangeAspect="1" noChangeArrowheads="1" noTextEdit="1"/>
          </p:cNvSpPr>
          <p:nvPr>
            <p:ph type="sldImg"/>
          </p:nvPr>
        </p:nvSpPr>
        <p:spPr>
          <a:xfrm>
            <a:off x="1112838" y="698500"/>
            <a:ext cx="4645025" cy="3484563"/>
          </a:xfrm>
          <a:ln/>
        </p:spPr>
      </p:sp>
      <p:sp>
        <p:nvSpPr>
          <p:cNvPr id="21507" name="Rectangle 3"/>
          <p:cNvSpPr>
            <a:spLocks noGrp="1" noChangeArrowheads="1"/>
          </p:cNvSpPr>
          <p:nvPr>
            <p:ph type="body" idx="1"/>
          </p:nvPr>
        </p:nvSpPr>
        <p:spPr>
          <a:xfrm>
            <a:off x="0" y="4291016"/>
            <a:ext cx="6858000" cy="5005387"/>
          </a:xfrm>
          <a:noFill/>
          <a:ln w="9525"/>
        </p:spPr>
        <p:txBody>
          <a:bodyPr/>
          <a:lstStyle/>
          <a:p>
            <a:pPr marL="0" marR="0" indent="0" algn="l" defTabSz="914400" rtl="0" eaLnBrk="0" fontAlgn="base" latinLnBrk="0" hangingPunct="0">
              <a:lnSpc>
                <a:spcPct val="100000"/>
              </a:lnSpc>
              <a:spcBef>
                <a:spcPct val="25000"/>
              </a:spcBef>
              <a:spcAft>
                <a:spcPct val="25000"/>
              </a:spcAft>
              <a:buClrTx/>
              <a:buSzTx/>
              <a:buFontTx/>
              <a:buChar char="-"/>
              <a:tabLst/>
              <a:defRPr/>
            </a:pPr>
            <a:r>
              <a:rPr lang="en-US" sz="1300" dirty="0" smtClean="0"/>
              <a:t>We</a:t>
            </a:r>
            <a:r>
              <a:rPr lang="en-US" sz="1300" baseline="0" dirty="0" smtClean="0"/>
              <a:t> are extremely pleased and honored to have Congressman Fattah with us this morning.</a:t>
            </a:r>
          </a:p>
          <a:p>
            <a:pPr marL="0" marR="0" indent="0" algn="l" defTabSz="914400" rtl="0" eaLnBrk="0" fontAlgn="base" latinLnBrk="0" hangingPunct="0">
              <a:lnSpc>
                <a:spcPct val="100000"/>
              </a:lnSpc>
              <a:spcBef>
                <a:spcPct val="25000"/>
              </a:spcBef>
              <a:spcAft>
                <a:spcPct val="25000"/>
              </a:spcAft>
              <a:buClrTx/>
              <a:buSzTx/>
              <a:buFontTx/>
              <a:buChar char="-"/>
              <a:tabLst/>
              <a:defRPr/>
            </a:pPr>
            <a:r>
              <a:rPr lang="en-US" sz="1300" baseline="0" dirty="0" smtClean="0"/>
              <a:t>Congressman Fattah is a senior member of the House Appropriations Committee and the ranking member of the Subcommittee on Commerce, Justice, Science and related agencies. </a:t>
            </a:r>
          </a:p>
          <a:p>
            <a:pPr marL="0" marR="0" indent="0" algn="l" defTabSz="914400" rtl="0" eaLnBrk="0" fontAlgn="base" latinLnBrk="0" hangingPunct="0">
              <a:lnSpc>
                <a:spcPct val="100000"/>
              </a:lnSpc>
              <a:spcBef>
                <a:spcPct val="25000"/>
              </a:spcBef>
              <a:spcAft>
                <a:spcPct val="25000"/>
              </a:spcAft>
              <a:buClrTx/>
              <a:buSzTx/>
              <a:buFontTx/>
              <a:buChar char="-"/>
              <a:tabLst/>
              <a:defRPr/>
            </a:pPr>
            <a:r>
              <a:rPr lang="en-US" sz="1300" baseline="0" dirty="0" smtClean="0"/>
              <a:t>He is a strong supporter of NOAA and the National Weather Service, most recently defending the importance of keeping weather satellite systems upgrades in support of the National Weather Service and its mission of saving lives and property firmly on track, during Congressional deliberations on the 2013 Disaster Relief Appropriations Act.</a:t>
            </a:r>
          </a:p>
          <a:p>
            <a:r>
              <a:rPr lang="en-US" sz="1300" baseline="0" dirty="0" smtClean="0"/>
              <a:t>-Congressman Fattah is </a:t>
            </a:r>
            <a:r>
              <a:rPr lang="en-US" sz="1600" b="1" kern="1200" baseline="0" dirty="0" smtClean="0">
                <a:solidFill>
                  <a:schemeClr val="tx1"/>
                </a:solidFill>
                <a:latin typeface="Arial" charset="0"/>
                <a:ea typeface="+mn-ea"/>
                <a:cs typeface="+mn-cs"/>
              </a:rPr>
              <a:t>Chairman of the Congressional Urban Caucus, a bipartisan group of 57 Members of Congress representing America's metropolitan centers. He leads  the Fattah Neuroscience Initiative (FNI), an innovative, non-incremental policy initiative designed to make major progress in understanding the human brain by intensifying, in a collaborative fashion, federal research efforts across brain disease, disorder, injury, cognition and development, and his legislative victories include </a:t>
            </a:r>
            <a:endParaRPr lang="en-US" sz="1300" baseline="0" dirty="0" smtClean="0"/>
          </a:p>
          <a:p>
            <a:r>
              <a:rPr lang="en-US" sz="1600" b="1" kern="1200" baseline="0" dirty="0" smtClean="0">
                <a:solidFill>
                  <a:schemeClr val="tx1"/>
                </a:solidFill>
                <a:latin typeface="Arial" charset="0"/>
                <a:ea typeface="+mn-ea"/>
                <a:cs typeface="+mn-cs"/>
              </a:rPr>
              <a:t>the American Opportunity Tax Credit Act, a $14 billion program to provide a $2,500 tax credit for tuition and other expenses for college students or their parents, has assisted 12.5 million students in meeting their college expenses plus the Congressman secured $3.2 billion for the Energy Efficiency and Conservation Block Grants Program that will assist over 1,041 local communities in the development of programs to implement various energy efficiency and conservation projects.</a:t>
            </a:r>
          </a:p>
          <a:p>
            <a:r>
              <a:rPr lang="en-US" sz="1600" b="1" kern="1200" baseline="0" dirty="0" smtClean="0">
                <a:solidFill>
                  <a:schemeClr val="tx1"/>
                </a:solidFill>
                <a:latin typeface="Arial" charset="0"/>
                <a:ea typeface="+mn-ea"/>
                <a:cs typeface="+mn-cs"/>
              </a:rPr>
              <a:t>-Please join me in welcoming Congressman Chaka Fattah</a:t>
            </a:r>
            <a:endParaRPr lang="en-US" sz="1300" dirty="0"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Rectangle 7"/>
          <p:cNvSpPr>
            <a:spLocks noGrp="1" noChangeArrowheads="1"/>
          </p:cNvSpPr>
          <p:nvPr>
            <p:ph type="sldNum" sz="quarter" idx="5"/>
          </p:nvPr>
        </p:nvSpPr>
        <p:spPr>
          <a:noFill/>
        </p:spPr>
        <p:txBody>
          <a:bodyPr/>
          <a:lstStyle/>
          <a:p>
            <a:fld id="{D018607A-B37F-457D-8EEE-A981C9592E78}" type="slidenum">
              <a:rPr lang="en-US" smtClean="0"/>
              <a:pPr/>
              <a:t>4</a:t>
            </a:fld>
            <a:endParaRPr lang="en-US" smtClean="0"/>
          </a:p>
        </p:txBody>
      </p:sp>
      <p:sp>
        <p:nvSpPr>
          <p:cNvPr id="21506" name="Rectangle 2"/>
          <p:cNvSpPr>
            <a:spLocks noGrp="1" noRot="1" noChangeAspect="1" noChangeArrowheads="1" noTextEdit="1"/>
          </p:cNvSpPr>
          <p:nvPr>
            <p:ph type="sldImg"/>
          </p:nvPr>
        </p:nvSpPr>
        <p:spPr>
          <a:xfrm>
            <a:off x="1112838" y="698500"/>
            <a:ext cx="4645025" cy="3484563"/>
          </a:xfrm>
          <a:ln/>
        </p:spPr>
      </p:sp>
      <p:sp>
        <p:nvSpPr>
          <p:cNvPr id="21507" name="Rectangle 3"/>
          <p:cNvSpPr>
            <a:spLocks noGrp="1" noChangeArrowheads="1"/>
          </p:cNvSpPr>
          <p:nvPr>
            <p:ph type="body" idx="1"/>
          </p:nvPr>
        </p:nvSpPr>
        <p:spPr>
          <a:xfrm>
            <a:off x="0" y="4291016"/>
            <a:ext cx="6858000" cy="5005387"/>
          </a:xfrm>
          <a:noFill/>
          <a:ln w="9525"/>
        </p:spPr>
        <p:txBody>
          <a:bodyPr/>
          <a:lstStyle/>
          <a:p>
            <a:pPr marL="0" marR="0" indent="0" algn="l" defTabSz="914400" rtl="0" eaLnBrk="0" fontAlgn="base" latinLnBrk="0" hangingPunct="0">
              <a:lnSpc>
                <a:spcPct val="100000"/>
              </a:lnSpc>
              <a:spcBef>
                <a:spcPct val="25000"/>
              </a:spcBef>
              <a:spcAft>
                <a:spcPct val="25000"/>
              </a:spcAft>
              <a:buClrTx/>
              <a:buSzTx/>
              <a:buFontTx/>
              <a:buNone/>
              <a:tabLst/>
              <a:defRPr/>
            </a:pPr>
            <a:r>
              <a:rPr lang="en-US" sz="1400" dirty="0" smtClean="0">
                <a:cs typeface="Arial" charset="0"/>
              </a:rPr>
              <a:t>-On February 10</a:t>
            </a:r>
            <a:r>
              <a:rPr lang="en-US" sz="1400" baseline="30000" dirty="0" smtClean="0">
                <a:cs typeface="Arial" charset="0"/>
              </a:rPr>
              <a:t>th</a:t>
            </a:r>
            <a:r>
              <a:rPr lang="en-US" sz="1400" dirty="0" smtClean="0">
                <a:cs typeface="Arial" charset="0"/>
              </a:rPr>
              <a:t>, Louis </a:t>
            </a:r>
            <a:r>
              <a:rPr lang="en-US" sz="1400" dirty="0" err="1" smtClean="0">
                <a:cs typeface="Arial" charset="0"/>
              </a:rPr>
              <a:t>Uccellini</a:t>
            </a:r>
            <a:r>
              <a:rPr lang="en-US" sz="1400" dirty="0" smtClean="0">
                <a:cs typeface="Arial" charset="0"/>
              </a:rPr>
              <a:t> became the NOAA </a:t>
            </a:r>
            <a:r>
              <a:rPr lang="en-US" sz="1400" dirty="0" smtClean="0"/>
              <a:t>assistant administrator for weather services and</a:t>
            </a:r>
            <a:r>
              <a:rPr lang="en-US" sz="1400" baseline="0" dirty="0" smtClean="0"/>
              <a:t> th</a:t>
            </a:r>
            <a:r>
              <a:rPr lang="en-US" sz="1400" dirty="0" smtClean="0"/>
              <a:t>e 16th director of</a:t>
            </a:r>
            <a:r>
              <a:rPr lang="en-US" sz="1400" baseline="0" dirty="0" smtClean="0"/>
              <a:t> NOAA’s National Weather Service.</a:t>
            </a:r>
          </a:p>
          <a:p>
            <a:pPr marL="0" marR="0" indent="0" algn="l" defTabSz="914400" rtl="0" eaLnBrk="0" fontAlgn="base" latinLnBrk="0" hangingPunct="0">
              <a:lnSpc>
                <a:spcPct val="100000"/>
              </a:lnSpc>
              <a:spcBef>
                <a:spcPct val="25000"/>
              </a:spcBef>
              <a:spcAft>
                <a:spcPct val="25000"/>
              </a:spcAft>
              <a:buClrTx/>
              <a:buSzTx/>
              <a:buFontTx/>
              <a:buNone/>
              <a:tabLst/>
              <a:defRPr/>
            </a:pPr>
            <a:r>
              <a:rPr lang="en-US" sz="1400" baseline="0" dirty="0" smtClean="0"/>
              <a:t>-In his previous job, he l</a:t>
            </a:r>
            <a:r>
              <a:rPr lang="en-US" sz="1400" dirty="0" smtClean="0"/>
              <a:t>ed the National Weather Service’s National Centers for Environmental Prediction (NCEP), which this</a:t>
            </a:r>
            <a:r>
              <a:rPr lang="en-US" sz="1400" baseline="0" dirty="0" smtClean="0"/>
              <a:t> past October, </a:t>
            </a:r>
            <a:r>
              <a:rPr lang="en-US" sz="1400" dirty="0" smtClean="0"/>
              <a:t>moved into this beautiful, new, state-of-the-art facility.</a:t>
            </a:r>
          </a:p>
          <a:p>
            <a:pPr marL="0" marR="0" indent="0" algn="l" defTabSz="914400" rtl="0" eaLnBrk="0" fontAlgn="base" latinLnBrk="0" hangingPunct="0">
              <a:lnSpc>
                <a:spcPct val="100000"/>
              </a:lnSpc>
              <a:spcBef>
                <a:spcPct val="25000"/>
              </a:spcBef>
              <a:spcAft>
                <a:spcPct val="25000"/>
              </a:spcAft>
              <a:buClrTx/>
              <a:buSzTx/>
              <a:buFontTx/>
              <a:buNone/>
              <a:tabLst/>
              <a:defRPr/>
            </a:pPr>
            <a:r>
              <a:rPr lang="en-US" sz="1400" dirty="0" smtClean="0"/>
              <a:t>-At NCEP, in addition to shepherding</a:t>
            </a:r>
            <a:r>
              <a:rPr lang="en-US" sz="1400" baseline="0" dirty="0" smtClean="0"/>
              <a:t> his organization into this wonderful facility, </a:t>
            </a:r>
            <a:r>
              <a:rPr lang="en-US" sz="1400" dirty="0" smtClean="0"/>
              <a:t>he was responsible for directing the planning, science and technology, and operational responsibilities related to NCEP’s Central Operations and Environmental Modeling, as well as seven other national centers, including the National Hurricane Center.</a:t>
            </a:r>
          </a:p>
          <a:p>
            <a:pPr marL="0" marR="0" indent="0" algn="l" defTabSz="914400" rtl="0" eaLnBrk="0" fontAlgn="base" latinLnBrk="0" hangingPunct="0">
              <a:lnSpc>
                <a:spcPct val="100000"/>
              </a:lnSpc>
              <a:spcBef>
                <a:spcPct val="25000"/>
              </a:spcBef>
              <a:spcAft>
                <a:spcPct val="25000"/>
              </a:spcAft>
              <a:buClrTx/>
              <a:buSzTx/>
              <a:buFontTx/>
              <a:buNone/>
              <a:tabLst/>
              <a:defRPr/>
            </a:pPr>
            <a:r>
              <a:rPr lang="en-US" sz="1400" dirty="0" smtClean="0"/>
              <a:t>-And thank</a:t>
            </a:r>
            <a:r>
              <a:rPr lang="en-US" sz="1400" baseline="0" dirty="0" smtClean="0"/>
              <a:t>s to Dr. </a:t>
            </a:r>
            <a:r>
              <a:rPr lang="en-US" sz="1400" dirty="0" err="1" smtClean="0"/>
              <a:t>Uccellini</a:t>
            </a:r>
            <a:r>
              <a:rPr lang="en-US" sz="1400" dirty="0" smtClean="0"/>
              <a:t>, we have this beautiful location </a:t>
            </a:r>
            <a:r>
              <a:rPr lang="en-US" sz="1400" baseline="0" dirty="0" smtClean="0"/>
              <a:t>to conduct this important forum.</a:t>
            </a:r>
          </a:p>
          <a:p>
            <a:pPr marL="0" marR="0" indent="0" algn="l" defTabSz="914400" rtl="0" eaLnBrk="0" fontAlgn="base" latinLnBrk="0" hangingPunct="0">
              <a:lnSpc>
                <a:spcPct val="100000"/>
              </a:lnSpc>
              <a:spcBef>
                <a:spcPct val="25000"/>
              </a:spcBef>
              <a:spcAft>
                <a:spcPct val="25000"/>
              </a:spcAft>
              <a:buClrTx/>
              <a:buSzTx/>
              <a:buFontTx/>
              <a:buNone/>
              <a:tabLst/>
              <a:defRPr/>
            </a:pPr>
            <a:r>
              <a:rPr lang="en-US" sz="1400" baseline="0" dirty="0" smtClean="0"/>
              <a:t>-Ladies and Gentlemen, please give a warm welcome to the mayor of the NOAA Center for Weather and Climate Prediction—Dr. Louis </a:t>
            </a:r>
            <a:r>
              <a:rPr lang="en-US" sz="1400" baseline="0" dirty="0" err="1" smtClean="0"/>
              <a:t>Uccellini</a:t>
            </a:r>
            <a:r>
              <a:rPr lang="en-US" sz="1400" baseline="0" dirty="0" smtClean="0"/>
              <a:t>.</a:t>
            </a:r>
          </a:p>
          <a:p>
            <a:pPr marL="0" marR="0" indent="0" algn="l" defTabSz="914400" rtl="0" eaLnBrk="0" fontAlgn="base" latinLnBrk="0" hangingPunct="0">
              <a:lnSpc>
                <a:spcPct val="100000"/>
              </a:lnSpc>
              <a:spcBef>
                <a:spcPct val="25000"/>
              </a:spcBef>
              <a:spcAft>
                <a:spcPct val="25000"/>
              </a:spcAft>
              <a:buClrTx/>
              <a:buSzTx/>
              <a:buFontTx/>
              <a:buNone/>
              <a:tabLst/>
              <a:defRPr/>
            </a:pPr>
            <a:endParaRPr lang="en-US" sz="1300" dirty="0"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Rectangle 7"/>
          <p:cNvSpPr>
            <a:spLocks noGrp="1" noChangeArrowheads="1"/>
          </p:cNvSpPr>
          <p:nvPr>
            <p:ph type="sldNum" sz="quarter" idx="5"/>
          </p:nvPr>
        </p:nvSpPr>
        <p:spPr>
          <a:noFill/>
        </p:spPr>
        <p:txBody>
          <a:bodyPr/>
          <a:lstStyle/>
          <a:p>
            <a:fld id="{D018607A-B37F-457D-8EEE-A981C9592E78}" type="slidenum">
              <a:rPr lang="en-US" smtClean="0"/>
              <a:pPr/>
              <a:t>5</a:t>
            </a:fld>
            <a:endParaRPr lang="en-US" smtClean="0"/>
          </a:p>
        </p:txBody>
      </p:sp>
      <p:sp>
        <p:nvSpPr>
          <p:cNvPr id="21506" name="Rectangle 2"/>
          <p:cNvSpPr>
            <a:spLocks noGrp="1" noRot="1" noChangeAspect="1" noChangeArrowheads="1" noTextEdit="1"/>
          </p:cNvSpPr>
          <p:nvPr>
            <p:ph type="sldImg"/>
          </p:nvPr>
        </p:nvSpPr>
        <p:spPr>
          <a:xfrm>
            <a:off x="1112838" y="698500"/>
            <a:ext cx="4645025" cy="3484563"/>
          </a:xfrm>
          <a:ln/>
        </p:spPr>
      </p:sp>
      <p:sp>
        <p:nvSpPr>
          <p:cNvPr id="21507" name="Rectangle 3"/>
          <p:cNvSpPr>
            <a:spLocks noGrp="1" noChangeArrowheads="1"/>
          </p:cNvSpPr>
          <p:nvPr>
            <p:ph type="body" idx="1"/>
          </p:nvPr>
        </p:nvSpPr>
        <p:spPr>
          <a:xfrm>
            <a:off x="0" y="4291016"/>
            <a:ext cx="6858000" cy="5005387"/>
          </a:xfrm>
          <a:noFill/>
          <a:ln w="9525"/>
        </p:spPr>
        <p:txBody>
          <a:bodyPr/>
          <a:lstStyle/>
          <a:p>
            <a:pPr marL="0" marR="0" indent="0" algn="l" defTabSz="914400" rtl="0" eaLnBrk="0" fontAlgn="base" latinLnBrk="0" hangingPunct="0">
              <a:lnSpc>
                <a:spcPct val="100000"/>
              </a:lnSpc>
              <a:spcBef>
                <a:spcPct val="25000"/>
              </a:spcBef>
              <a:spcAft>
                <a:spcPct val="25000"/>
              </a:spcAft>
              <a:buClrTx/>
              <a:buSzTx/>
              <a:buFontTx/>
              <a:buChar char="-"/>
              <a:tabLst/>
              <a:defRPr/>
            </a:pPr>
            <a:r>
              <a:rPr lang="en-US" sz="1600" b="1" kern="1200" dirty="0" smtClean="0">
                <a:solidFill>
                  <a:schemeClr val="tx1"/>
                </a:solidFill>
                <a:latin typeface="Arial" charset="0"/>
                <a:ea typeface="+mn-ea"/>
                <a:cs typeface="+mn-cs"/>
              </a:rPr>
              <a:t>Dr. Blank is a key member of President Obama’s economic team working to implement the administration’s top economic priorities to increase economic growth and accelerate job creation.</a:t>
            </a:r>
          </a:p>
          <a:p>
            <a:pPr marL="0" marR="0" indent="0" algn="l" defTabSz="914400" rtl="0" eaLnBrk="0" fontAlgn="base" latinLnBrk="0" hangingPunct="0">
              <a:lnSpc>
                <a:spcPct val="100000"/>
              </a:lnSpc>
              <a:spcBef>
                <a:spcPct val="25000"/>
              </a:spcBef>
              <a:spcAft>
                <a:spcPct val="25000"/>
              </a:spcAft>
              <a:buClrTx/>
              <a:buSzTx/>
              <a:buFontTx/>
              <a:buChar char="-"/>
              <a:tabLst/>
              <a:defRPr/>
            </a:pPr>
            <a:r>
              <a:rPr lang="en-US" sz="1600" b="1" kern="1200" dirty="0" smtClean="0">
                <a:solidFill>
                  <a:schemeClr val="tx1"/>
                </a:solidFill>
                <a:latin typeface="Arial" charset="0"/>
                <a:ea typeface="+mn-ea"/>
                <a:cs typeface="+mn-cs"/>
              </a:rPr>
              <a:t>She leads the Department’s efforts to strengthen U.S. competitiveness, helping make American businesses more innovative and successful at home and more competitive abroad, and to create good-paying jobs.</a:t>
            </a:r>
          </a:p>
          <a:p>
            <a:pPr marL="0" marR="0" indent="0" algn="l" defTabSz="914400" rtl="0" eaLnBrk="0" fontAlgn="base" latinLnBrk="0" hangingPunct="0">
              <a:lnSpc>
                <a:spcPct val="100000"/>
              </a:lnSpc>
              <a:spcBef>
                <a:spcPct val="25000"/>
              </a:spcBef>
              <a:spcAft>
                <a:spcPct val="25000"/>
              </a:spcAft>
              <a:buClrTx/>
              <a:buSzTx/>
              <a:buFontTx/>
              <a:buChar char="-"/>
              <a:tabLst/>
              <a:defRPr/>
            </a:pPr>
            <a:r>
              <a:rPr lang="en-US" sz="1600" b="1" kern="1200" dirty="0" smtClean="0">
                <a:solidFill>
                  <a:schemeClr val="tx1"/>
                </a:solidFill>
                <a:latin typeface="Arial" charset="0"/>
                <a:ea typeface="+mn-ea"/>
                <a:cs typeface="+mn-cs"/>
              </a:rPr>
              <a:t>In her role as Deputy Secretary, Dr. Blank also functions as Commerce’s chief operating officer, overseeing issues of management, policy and strategic planning for the department’s 12 bureaus.</a:t>
            </a:r>
          </a:p>
          <a:p>
            <a:pPr marL="0" marR="0" indent="0" algn="l" defTabSz="914400" rtl="0" eaLnBrk="0" fontAlgn="base" latinLnBrk="0" hangingPunct="0">
              <a:lnSpc>
                <a:spcPct val="100000"/>
              </a:lnSpc>
              <a:spcBef>
                <a:spcPct val="25000"/>
              </a:spcBef>
              <a:spcAft>
                <a:spcPct val="25000"/>
              </a:spcAft>
              <a:buClrTx/>
              <a:buSzTx/>
              <a:buFontTx/>
              <a:buChar char="-"/>
              <a:tabLst/>
              <a:defRPr/>
            </a:pPr>
            <a:r>
              <a:rPr lang="en-US" sz="1600" b="1" kern="1200" dirty="0" smtClean="0">
                <a:solidFill>
                  <a:schemeClr val="tx1"/>
                </a:solidFill>
                <a:latin typeface="Arial" charset="0"/>
                <a:ea typeface="+mn-ea"/>
                <a:cs typeface="+mn-cs"/>
              </a:rPr>
              <a:t>Prior to arriving at Commerce, Dr. Blank was the Robert S. Kerr Senior Fellow at the Brookings Institution and dean of the Gerald R. Ford School of Public Policy at the University of Michigan (UM), where she implemented a major expansion of its faculty and programs. She also served as co-director of UM’s National Poverty Center. </a:t>
            </a:r>
          </a:p>
          <a:p>
            <a:pPr marL="0" marR="0" indent="0" algn="l" defTabSz="914400" rtl="0" eaLnBrk="0" fontAlgn="base" latinLnBrk="0" hangingPunct="0">
              <a:lnSpc>
                <a:spcPct val="100000"/>
              </a:lnSpc>
              <a:spcBef>
                <a:spcPct val="25000"/>
              </a:spcBef>
              <a:spcAft>
                <a:spcPct val="25000"/>
              </a:spcAft>
              <a:buClrTx/>
              <a:buSzTx/>
              <a:buFontTx/>
              <a:buChar char="-"/>
              <a:tabLst/>
              <a:defRPr/>
            </a:pPr>
            <a:r>
              <a:rPr lang="en-US" sz="1600" b="1" kern="1200" dirty="0" smtClean="0">
                <a:solidFill>
                  <a:schemeClr val="tx1"/>
                </a:solidFill>
                <a:latin typeface="Arial" charset="0"/>
                <a:ea typeface="+mn-ea"/>
                <a:cs typeface="+mn-cs"/>
              </a:rPr>
              <a:t>We are deeply honored that Dr. Blank is</a:t>
            </a:r>
            <a:r>
              <a:rPr lang="en-US" sz="1600" b="1" kern="1200" baseline="0" dirty="0" smtClean="0">
                <a:solidFill>
                  <a:schemeClr val="tx1"/>
                </a:solidFill>
                <a:latin typeface="Arial" charset="0"/>
                <a:ea typeface="+mn-ea"/>
                <a:cs typeface="+mn-cs"/>
              </a:rPr>
              <a:t> with us today.  Please join me in giving her a warm welcome.</a:t>
            </a:r>
          </a:p>
          <a:p>
            <a:pPr marL="0" marR="0" indent="0" algn="l" defTabSz="914400" rtl="0" eaLnBrk="0" fontAlgn="base" latinLnBrk="0" hangingPunct="0">
              <a:lnSpc>
                <a:spcPct val="100000"/>
              </a:lnSpc>
              <a:spcBef>
                <a:spcPct val="25000"/>
              </a:spcBef>
              <a:spcAft>
                <a:spcPct val="25000"/>
              </a:spcAft>
              <a:buClrTx/>
              <a:buSzTx/>
              <a:buFontTx/>
              <a:buChar char="-"/>
              <a:tabLst/>
              <a:defRPr/>
            </a:pPr>
            <a:r>
              <a:rPr lang="en-US" sz="1600" b="1" kern="1200" baseline="0" dirty="0" smtClean="0">
                <a:solidFill>
                  <a:schemeClr val="tx1"/>
                </a:solidFill>
                <a:latin typeface="Arial" charset="0"/>
                <a:ea typeface="+mn-ea"/>
                <a:cs typeface="+mn-cs"/>
              </a:rPr>
              <a:t>Dr. Blank  </a:t>
            </a:r>
            <a:endParaRPr lang="en-US" sz="1600" b="1" kern="1200" dirty="0" smtClean="0">
              <a:solidFill>
                <a:schemeClr val="tx1"/>
              </a:solidFill>
              <a:latin typeface="Arial" charset="0"/>
              <a:ea typeface="+mn-ea"/>
              <a:cs typeface="+mn-cs"/>
            </a:endParaRPr>
          </a:p>
          <a:p>
            <a:pPr marL="0" marR="0" indent="0" algn="l" defTabSz="914400" rtl="0" eaLnBrk="0" fontAlgn="base" latinLnBrk="0" hangingPunct="0">
              <a:lnSpc>
                <a:spcPct val="100000"/>
              </a:lnSpc>
              <a:spcBef>
                <a:spcPct val="25000"/>
              </a:spcBef>
              <a:spcAft>
                <a:spcPct val="25000"/>
              </a:spcAft>
              <a:buClrTx/>
              <a:buSzTx/>
              <a:buFontTx/>
              <a:buNone/>
              <a:tabLst/>
              <a:defRPr/>
            </a:pPr>
            <a:endParaRPr lang="en-US" sz="1300" dirty="0"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Rectangle 7"/>
          <p:cNvSpPr txBox="1">
            <a:spLocks noGrp="1" noChangeArrowheads="1"/>
          </p:cNvSpPr>
          <p:nvPr/>
        </p:nvSpPr>
        <p:spPr bwMode="auto">
          <a:xfrm>
            <a:off x="3885580" y="8831266"/>
            <a:ext cx="2972421" cy="465137"/>
          </a:xfrm>
          <a:prstGeom prst="rect">
            <a:avLst/>
          </a:prstGeom>
          <a:noFill/>
          <a:ln w="12700">
            <a:noFill/>
            <a:miter lim="800000"/>
            <a:headEnd type="none" w="sm" len="sm"/>
            <a:tailEnd type="none" w="sm" len="sm"/>
          </a:ln>
        </p:spPr>
        <p:txBody>
          <a:bodyPr lIns="92821" tIns="46409" rIns="92821" bIns="46409" anchor="b"/>
          <a:lstStyle/>
          <a:p>
            <a:pPr algn="r" defTabSz="928688" eaLnBrk="0" hangingPunct="0"/>
            <a:fld id="{9998C67B-2760-44B1-9F00-B07203F9DD53}" type="slidenum">
              <a:rPr lang="en-US" sz="1200" b="0">
                <a:latin typeface="Times New Roman" pitchFamily="18" charset="0"/>
              </a:rPr>
              <a:pPr algn="r" defTabSz="928688" eaLnBrk="0" hangingPunct="0"/>
              <a:t>6</a:t>
            </a:fld>
            <a:endParaRPr lang="en-US" sz="1200" b="0">
              <a:latin typeface="Times New Roman" pitchFamily="18" charset="0"/>
            </a:endParaRPr>
          </a:p>
        </p:txBody>
      </p:sp>
      <p:sp>
        <p:nvSpPr>
          <p:cNvPr id="25602" name="Rectangle 2"/>
          <p:cNvSpPr>
            <a:spLocks noGrp="1" noRot="1" noChangeAspect="1" noChangeArrowheads="1" noTextEdit="1"/>
          </p:cNvSpPr>
          <p:nvPr>
            <p:ph type="sldImg"/>
          </p:nvPr>
        </p:nvSpPr>
        <p:spPr>
          <a:ln/>
        </p:spPr>
      </p:sp>
      <p:sp>
        <p:nvSpPr>
          <p:cNvPr id="25603" name="Rectangle 3"/>
          <p:cNvSpPr>
            <a:spLocks noGrp="1" noChangeArrowheads="1"/>
          </p:cNvSpPr>
          <p:nvPr>
            <p:ph type="body" idx="1"/>
          </p:nvPr>
        </p:nvSpPr>
        <p:spPr>
          <a:xfrm>
            <a:off x="0" y="4416428"/>
            <a:ext cx="6858000" cy="4716463"/>
          </a:xfrm>
          <a:noFill/>
          <a:ln w="9525"/>
        </p:spPr>
        <p:txBody>
          <a:bodyPr/>
          <a:lstStyle/>
          <a:p>
            <a:pPr>
              <a:spcBef>
                <a:spcPct val="0"/>
              </a:spcBef>
              <a:spcAft>
                <a:spcPct val="0"/>
              </a:spcAft>
            </a:pPr>
            <a:r>
              <a:rPr lang="en-US" sz="1400" dirty="0" smtClean="0"/>
              <a:t>- This year marks the 67</a:t>
            </a:r>
            <a:r>
              <a:rPr lang="en-US" sz="1400" baseline="30000" dirty="0" smtClean="0"/>
              <a:t>th</a:t>
            </a:r>
            <a:r>
              <a:rPr lang="en-US" sz="1400" dirty="0" smtClean="0"/>
              <a:t> edition</a:t>
            </a:r>
            <a:r>
              <a:rPr lang="en-US" sz="1400" baseline="0" dirty="0" smtClean="0"/>
              <a:t> </a:t>
            </a:r>
            <a:r>
              <a:rPr lang="en-US" sz="1400" dirty="0" smtClean="0"/>
              <a:t>of this extremely successful interagency</a:t>
            </a:r>
            <a:r>
              <a:rPr lang="en-US" sz="1400" baseline="0" dirty="0" smtClean="0"/>
              <a:t> conference.  As I mentioned earlier, we’ve had to take a different approach this year to keep this important interagency effort moving forward, and </a:t>
            </a:r>
            <a:r>
              <a:rPr lang="en-US" sz="1400" dirty="0" smtClean="0"/>
              <a:t>I greatly appreciate your participation in making this a very productive and informative three days.</a:t>
            </a:r>
          </a:p>
          <a:p>
            <a:pPr>
              <a:spcBef>
                <a:spcPct val="0"/>
              </a:spcBef>
              <a:spcAft>
                <a:spcPct val="0"/>
              </a:spcAft>
            </a:pPr>
            <a:r>
              <a:rPr lang="en-US" sz="1400" dirty="0" smtClean="0"/>
              <a:t>- At last year’s conference,  we recognized the important role that partnerships and alliances play</a:t>
            </a:r>
            <a:r>
              <a:rPr lang="en-US" sz="1400" baseline="0" dirty="0" smtClean="0"/>
              <a:t> in our ability to provide improved tropical cyclone forecast and warning services to our Nation.</a:t>
            </a:r>
            <a:endParaRPr lang="en-US" sz="1400" dirty="0" smtClean="0"/>
          </a:p>
          <a:p>
            <a:pPr>
              <a:spcBef>
                <a:spcPct val="0"/>
              </a:spcBef>
              <a:spcAft>
                <a:spcPct val="0"/>
              </a:spcAft>
              <a:buFontTx/>
              <a:buChar char="-"/>
            </a:pPr>
            <a:r>
              <a:rPr lang="en-US" sz="1400" dirty="0" smtClean="0"/>
              <a:t> As part of this year’s program, senior leaders will provide their invaluable perspectives on addressing critical challenges in these areas.  </a:t>
            </a:r>
          </a:p>
          <a:p>
            <a:pPr>
              <a:spcBef>
                <a:spcPct val="0"/>
              </a:spcBef>
              <a:spcAft>
                <a:spcPct val="0"/>
              </a:spcAft>
            </a:pPr>
            <a:r>
              <a:rPr lang="en-US" sz="1400" dirty="0" smtClean="0"/>
              <a:t>- This year’s agenda also reflects your inputs to include emphasis on storm surge  as well as a special 2-part panel session on Thursday morning to address effective communications and social science issues and efforts.</a:t>
            </a:r>
          </a:p>
          <a:p>
            <a:pPr>
              <a:spcBef>
                <a:spcPct val="0"/>
              </a:spcBef>
              <a:spcAft>
                <a:spcPct val="0"/>
              </a:spcAft>
            </a:pPr>
            <a:r>
              <a:rPr lang="en-US" sz="1400" dirty="0" smtClean="0"/>
              <a:t> - </a:t>
            </a:r>
            <a:r>
              <a:rPr lang="en-US" sz="1400" smtClean="0"/>
              <a:t>In the </a:t>
            </a:r>
            <a:r>
              <a:rPr lang="en-US" sz="1400" dirty="0" smtClean="0"/>
              <a:t>next few slides, as part of my introductory comments, I will provide a brief reminder of why we’re here, review the conference objectives, and highlight some of the agenda items for the remainder of the week.</a:t>
            </a:r>
          </a:p>
          <a:p>
            <a:pPr>
              <a:spcBef>
                <a:spcPct val="0"/>
              </a:spcBef>
              <a:spcAft>
                <a:spcPct val="0"/>
              </a:spcAft>
            </a:pPr>
            <a:endParaRPr lang="en-US" sz="1800" i="1" dirty="0" smtClean="0">
              <a:solidFill>
                <a:srgbClr val="0000CC"/>
              </a:solidFill>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Rectangle 7"/>
          <p:cNvSpPr txBox="1">
            <a:spLocks noGrp="1" noChangeArrowheads="1"/>
          </p:cNvSpPr>
          <p:nvPr/>
        </p:nvSpPr>
        <p:spPr bwMode="auto">
          <a:xfrm>
            <a:off x="3885580" y="8831266"/>
            <a:ext cx="2972421" cy="465137"/>
          </a:xfrm>
          <a:prstGeom prst="rect">
            <a:avLst/>
          </a:prstGeom>
          <a:noFill/>
          <a:ln w="12700">
            <a:noFill/>
            <a:miter lim="800000"/>
            <a:headEnd type="none" w="sm" len="sm"/>
            <a:tailEnd type="none" w="sm" len="sm"/>
          </a:ln>
        </p:spPr>
        <p:txBody>
          <a:bodyPr lIns="92821" tIns="46409" rIns="92821" bIns="46409" anchor="b"/>
          <a:lstStyle/>
          <a:p>
            <a:pPr algn="r" defTabSz="928688" eaLnBrk="0" hangingPunct="0"/>
            <a:fld id="{AC49D643-D4AB-4ED3-A43C-49913A1A0AC7}" type="slidenum">
              <a:rPr lang="en-US" sz="1200" b="0">
                <a:latin typeface="Times New Roman" pitchFamily="18" charset="0"/>
              </a:rPr>
              <a:pPr algn="r" defTabSz="928688" eaLnBrk="0" hangingPunct="0"/>
              <a:t>7</a:t>
            </a:fld>
            <a:endParaRPr lang="en-US" sz="1200" b="0">
              <a:latin typeface="Times New Roman" pitchFamily="18" charset="0"/>
            </a:endParaRPr>
          </a:p>
        </p:txBody>
      </p:sp>
      <p:sp>
        <p:nvSpPr>
          <p:cNvPr id="27650" name="Rectangle 2"/>
          <p:cNvSpPr>
            <a:spLocks noGrp="1" noRot="1" noChangeAspect="1" noChangeArrowheads="1" noTextEdit="1"/>
          </p:cNvSpPr>
          <p:nvPr>
            <p:ph type="sldImg"/>
          </p:nvPr>
        </p:nvSpPr>
        <p:spPr>
          <a:ln/>
        </p:spPr>
      </p:sp>
      <p:sp>
        <p:nvSpPr>
          <p:cNvPr id="27651" name="Rectangle 3"/>
          <p:cNvSpPr>
            <a:spLocks noGrp="1" noChangeArrowheads="1"/>
          </p:cNvSpPr>
          <p:nvPr>
            <p:ph type="body" idx="1"/>
          </p:nvPr>
        </p:nvSpPr>
        <p:spPr>
          <a:xfrm>
            <a:off x="0" y="4351338"/>
            <a:ext cx="6858000" cy="4805362"/>
          </a:xfrm>
          <a:noFill/>
          <a:ln w="9525"/>
        </p:spPr>
        <p:txBody>
          <a:bodyPr/>
          <a:lstStyle/>
          <a:p>
            <a:r>
              <a:rPr lang="en-US" smtClean="0"/>
              <a:t> </a:t>
            </a: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Rectangle 7"/>
          <p:cNvSpPr>
            <a:spLocks noGrp="1" noChangeArrowheads="1"/>
          </p:cNvSpPr>
          <p:nvPr>
            <p:ph type="sldNum" sz="quarter" idx="5"/>
          </p:nvPr>
        </p:nvSpPr>
        <p:spPr>
          <a:noFill/>
        </p:spPr>
        <p:txBody>
          <a:bodyPr/>
          <a:lstStyle/>
          <a:p>
            <a:fld id="{E3ACCCCA-2275-4605-AE99-CA117D1D3094}" type="slidenum">
              <a:rPr lang="en-US" smtClean="0"/>
              <a:pPr/>
              <a:t>8</a:t>
            </a:fld>
            <a:endParaRPr lang="en-US" smtClean="0"/>
          </a:p>
        </p:txBody>
      </p:sp>
      <p:sp>
        <p:nvSpPr>
          <p:cNvPr id="29698" name="Rectangle 2"/>
          <p:cNvSpPr>
            <a:spLocks noGrp="1" noRot="1" noChangeAspect="1" noChangeArrowheads="1" noTextEdit="1"/>
          </p:cNvSpPr>
          <p:nvPr>
            <p:ph type="sldImg"/>
          </p:nvPr>
        </p:nvSpPr>
        <p:spPr>
          <a:ln/>
        </p:spPr>
      </p:sp>
      <p:sp>
        <p:nvSpPr>
          <p:cNvPr id="29699" name="Rectangle 5"/>
          <p:cNvSpPr>
            <a:spLocks noGrp="1" noChangeArrowheads="1"/>
          </p:cNvSpPr>
          <p:nvPr>
            <p:ph type="body" idx="1"/>
          </p:nvPr>
        </p:nvSpPr>
        <p:spPr>
          <a:xfrm>
            <a:off x="0" y="4416428"/>
            <a:ext cx="6858000" cy="4803775"/>
          </a:xfrm>
          <a:noFill/>
          <a:ln w="9525"/>
        </p:spPr>
        <p:txBody>
          <a:bodyPr/>
          <a:lstStyle/>
          <a:p>
            <a:pPr marL="304800" indent="-304800">
              <a:lnSpc>
                <a:spcPct val="105000"/>
              </a:lnSpc>
            </a:pPr>
            <a:endParaRPr lang="en-US" sz="1400"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Rectangle 7"/>
          <p:cNvSpPr>
            <a:spLocks noGrp="1" noChangeArrowheads="1"/>
          </p:cNvSpPr>
          <p:nvPr>
            <p:ph type="sldNum" sz="quarter" idx="5"/>
          </p:nvPr>
        </p:nvSpPr>
        <p:spPr>
          <a:noFill/>
        </p:spPr>
        <p:txBody>
          <a:bodyPr/>
          <a:lstStyle/>
          <a:p>
            <a:fld id="{20BA46EB-037B-4619-AB72-E0ECD6BC97E8}" type="slidenum">
              <a:rPr lang="en-US" smtClean="0"/>
              <a:pPr/>
              <a:t>9</a:t>
            </a:fld>
            <a:endParaRPr lang="en-US" smtClean="0"/>
          </a:p>
        </p:txBody>
      </p:sp>
      <p:sp>
        <p:nvSpPr>
          <p:cNvPr id="33794" name="Rectangle 2"/>
          <p:cNvSpPr>
            <a:spLocks noGrp="1" noRot="1" noChangeAspect="1" noChangeArrowheads="1" noTextEdit="1"/>
          </p:cNvSpPr>
          <p:nvPr>
            <p:ph type="sldImg"/>
          </p:nvPr>
        </p:nvSpPr>
        <p:spPr>
          <a:ln/>
        </p:spPr>
      </p:sp>
      <p:sp>
        <p:nvSpPr>
          <p:cNvPr id="33795" name="Rectangle 3"/>
          <p:cNvSpPr>
            <a:spLocks noGrp="1" noChangeArrowheads="1"/>
          </p:cNvSpPr>
          <p:nvPr>
            <p:ph type="body" idx="1"/>
          </p:nvPr>
        </p:nvSpPr>
        <p:spPr>
          <a:xfrm>
            <a:off x="0" y="4416428"/>
            <a:ext cx="6858000" cy="4181475"/>
          </a:xfrm>
          <a:noFill/>
          <a:ln w="9525"/>
        </p:spPr>
        <p:txBody>
          <a:bodyPr/>
          <a:lstStyle/>
          <a:p>
            <a:pPr>
              <a:lnSpc>
                <a:spcPct val="110000"/>
              </a:lnSpc>
            </a:pPr>
            <a:endParaRPr lang="en-US" sz="1800" dirty="0"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81800" y="152400"/>
            <a:ext cx="2209800" cy="64770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152400" y="152400"/>
            <a:ext cx="6477000" cy="64770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152400" y="152400"/>
            <a:ext cx="8839200" cy="6477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152400" y="1219200"/>
            <a:ext cx="4343400" cy="5410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19200"/>
            <a:ext cx="4343400" cy="5410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4" cstate="print">
            <a:lum bright="70000" contrast="-70000"/>
          </a:blip>
          <a:srcRect/>
          <a:stretch>
            <a:fillRect l="-17000" r="-17000"/>
          </a:stretch>
        </a:blipFill>
        <a:effectLst/>
      </p:bgPr>
    </p:bg>
    <p:spTree>
      <p:nvGrpSpPr>
        <p:cNvPr id="1" name=""/>
        <p:cNvGrpSpPr/>
        <p:nvPr/>
      </p:nvGrpSpPr>
      <p:grpSpPr>
        <a:xfrm>
          <a:off x="0" y="0"/>
          <a:ext cx="0" cy="0"/>
          <a:chOff x="0" y="0"/>
          <a:chExt cx="0" cy="0"/>
        </a:xfrm>
      </p:grpSpPr>
      <p:sp>
        <p:nvSpPr>
          <p:cNvPr id="376834" name="Rectangle 2"/>
          <p:cNvSpPr>
            <a:spLocks noGrp="1" noChangeArrowheads="1"/>
          </p:cNvSpPr>
          <p:nvPr>
            <p:ph type="title"/>
          </p:nvPr>
        </p:nvSpPr>
        <p:spPr bwMode="auto">
          <a:xfrm>
            <a:off x="315913" y="152400"/>
            <a:ext cx="8675687" cy="798513"/>
          </a:xfrm>
          <a:prstGeom prst="rect">
            <a:avLst/>
          </a:prstGeom>
          <a:noFill/>
          <a:ln w="9525">
            <a:noFill/>
            <a:miter lim="800000"/>
            <a:headEnd/>
            <a:tailEnd/>
          </a:ln>
          <a:effectLst>
            <a:outerShdw dist="35921" dir="2700000" algn="ctr" rotWithShape="0">
              <a:schemeClr val="bg1"/>
            </a:outerShdw>
          </a:effec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152400" y="1219200"/>
            <a:ext cx="8839200" cy="5410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376838" name="Line 6"/>
          <p:cNvSpPr>
            <a:spLocks noChangeShapeType="1"/>
          </p:cNvSpPr>
          <p:nvPr userDrawn="1"/>
        </p:nvSpPr>
        <p:spPr bwMode="auto">
          <a:xfrm>
            <a:off x="152400" y="919163"/>
            <a:ext cx="8763000" cy="0"/>
          </a:xfrm>
          <a:prstGeom prst="line">
            <a:avLst/>
          </a:prstGeom>
          <a:noFill/>
          <a:ln w="38100">
            <a:solidFill>
              <a:srgbClr val="33CCCC"/>
            </a:solidFill>
            <a:round/>
            <a:headEnd type="none" w="sm" len="sm"/>
            <a:tailEnd type="none" w="sm" len="sm"/>
          </a:ln>
          <a:effectLst>
            <a:outerShdw dist="68392" dir="4091915" algn="ctr" rotWithShape="0">
              <a:srgbClr val="0000CC"/>
            </a:outerShdw>
          </a:effectLst>
        </p:spPr>
        <p:txBody>
          <a:bodyPr wrap="none" anchor="ctr"/>
          <a:lstStyle/>
          <a:p>
            <a:pPr eaLnBrk="0" hangingPunct="0">
              <a:lnSpc>
                <a:spcPct val="55000"/>
              </a:lnSpc>
              <a:spcBef>
                <a:spcPct val="30000"/>
              </a:spcBef>
              <a:spcAft>
                <a:spcPct val="30000"/>
              </a:spcAft>
              <a:defRPr/>
            </a:pPr>
            <a:endParaRPr lang="en-US">
              <a:latin typeface="Arial" pitchFamily="34" charset="0"/>
            </a:endParaRPr>
          </a:p>
        </p:txBody>
      </p:sp>
    </p:spTree>
  </p:cSld>
  <p:clrMap bg1="lt1" tx1="dk1" bg2="lt2" tx2="dk2" accent1="accent1" accent2="accent2" accent3="accent3" accent4="accent4" accent5="accent5" accent6="accent6" hlink="hlink" folHlink="folHlink"/>
  <p:sldLayoutIdLst>
    <p:sldLayoutId id="2147483663" r:id="rId1"/>
    <p:sldLayoutId id="2147483662" r:id="rId2"/>
    <p:sldLayoutId id="2147483661" r:id="rId3"/>
    <p:sldLayoutId id="2147483660" r:id="rId4"/>
    <p:sldLayoutId id="2147483659" r:id="rId5"/>
    <p:sldLayoutId id="2147483658" r:id="rId6"/>
    <p:sldLayoutId id="2147483657" r:id="rId7"/>
    <p:sldLayoutId id="2147483656" r:id="rId8"/>
    <p:sldLayoutId id="2147483655" r:id="rId9"/>
    <p:sldLayoutId id="2147483654" r:id="rId10"/>
    <p:sldLayoutId id="2147483653" r:id="rId11"/>
    <p:sldLayoutId id="2147483652" r:id="rId12"/>
  </p:sldLayoutIdLst>
  <p:timing>
    <p:tnLst>
      <p:par>
        <p:cTn id="1" dur="indefinite" restart="never" nodeType="tmRoot"/>
      </p:par>
    </p:tnLst>
  </p:timing>
  <p:txStyles>
    <p:titleStyle>
      <a:lvl1pPr algn="ctr" rtl="0" eaLnBrk="0" fontAlgn="base" hangingPunct="0">
        <a:spcBef>
          <a:spcPct val="0"/>
        </a:spcBef>
        <a:spcAft>
          <a:spcPct val="0"/>
        </a:spcAft>
        <a:defRPr sz="4400" b="1">
          <a:solidFill>
            <a:srgbClr val="000000"/>
          </a:solidFill>
          <a:latin typeface="+mj-lt"/>
          <a:ea typeface="+mj-ea"/>
          <a:cs typeface="+mj-cs"/>
        </a:defRPr>
      </a:lvl1pPr>
      <a:lvl2pPr algn="ctr" rtl="0" eaLnBrk="0" fontAlgn="base" hangingPunct="0">
        <a:spcBef>
          <a:spcPct val="0"/>
        </a:spcBef>
        <a:spcAft>
          <a:spcPct val="0"/>
        </a:spcAft>
        <a:defRPr sz="4400" b="1">
          <a:solidFill>
            <a:srgbClr val="000000"/>
          </a:solidFill>
          <a:latin typeface="Arial" charset="0"/>
        </a:defRPr>
      </a:lvl2pPr>
      <a:lvl3pPr algn="ctr" rtl="0" eaLnBrk="0" fontAlgn="base" hangingPunct="0">
        <a:spcBef>
          <a:spcPct val="0"/>
        </a:spcBef>
        <a:spcAft>
          <a:spcPct val="0"/>
        </a:spcAft>
        <a:defRPr sz="4400" b="1">
          <a:solidFill>
            <a:srgbClr val="000000"/>
          </a:solidFill>
          <a:latin typeface="Arial" charset="0"/>
        </a:defRPr>
      </a:lvl3pPr>
      <a:lvl4pPr algn="ctr" rtl="0" eaLnBrk="0" fontAlgn="base" hangingPunct="0">
        <a:spcBef>
          <a:spcPct val="0"/>
        </a:spcBef>
        <a:spcAft>
          <a:spcPct val="0"/>
        </a:spcAft>
        <a:defRPr sz="4400" b="1">
          <a:solidFill>
            <a:srgbClr val="000000"/>
          </a:solidFill>
          <a:latin typeface="Arial" charset="0"/>
        </a:defRPr>
      </a:lvl4pPr>
      <a:lvl5pPr algn="ctr" rtl="0" eaLnBrk="0" fontAlgn="base" hangingPunct="0">
        <a:spcBef>
          <a:spcPct val="0"/>
        </a:spcBef>
        <a:spcAft>
          <a:spcPct val="0"/>
        </a:spcAft>
        <a:defRPr sz="4400" b="1">
          <a:solidFill>
            <a:srgbClr val="000000"/>
          </a:solidFill>
          <a:latin typeface="Arial" charset="0"/>
        </a:defRPr>
      </a:lvl5pPr>
      <a:lvl6pPr marL="457200" algn="ctr" rtl="0" eaLnBrk="0" fontAlgn="base" hangingPunct="0">
        <a:spcBef>
          <a:spcPct val="0"/>
        </a:spcBef>
        <a:spcAft>
          <a:spcPct val="0"/>
        </a:spcAft>
        <a:defRPr sz="4400" b="1">
          <a:solidFill>
            <a:srgbClr val="000000"/>
          </a:solidFill>
          <a:latin typeface="Arial" charset="0"/>
        </a:defRPr>
      </a:lvl6pPr>
      <a:lvl7pPr marL="914400" algn="ctr" rtl="0" eaLnBrk="0" fontAlgn="base" hangingPunct="0">
        <a:spcBef>
          <a:spcPct val="0"/>
        </a:spcBef>
        <a:spcAft>
          <a:spcPct val="0"/>
        </a:spcAft>
        <a:defRPr sz="4400" b="1">
          <a:solidFill>
            <a:srgbClr val="000000"/>
          </a:solidFill>
          <a:latin typeface="Arial" charset="0"/>
        </a:defRPr>
      </a:lvl7pPr>
      <a:lvl8pPr marL="1371600" algn="ctr" rtl="0" eaLnBrk="0" fontAlgn="base" hangingPunct="0">
        <a:spcBef>
          <a:spcPct val="0"/>
        </a:spcBef>
        <a:spcAft>
          <a:spcPct val="0"/>
        </a:spcAft>
        <a:defRPr sz="4400" b="1">
          <a:solidFill>
            <a:srgbClr val="000000"/>
          </a:solidFill>
          <a:latin typeface="Arial" charset="0"/>
        </a:defRPr>
      </a:lvl8pPr>
      <a:lvl9pPr marL="1828800" algn="ctr" rtl="0" eaLnBrk="0" fontAlgn="base" hangingPunct="0">
        <a:spcBef>
          <a:spcPct val="0"/>
        </a:spcBef>
        <a:spcAft>
          <a:spcPct val="0"/>
        </a:spcAft>
        <a:defRPr sz="4400" b="1">
          <a:solidFill>
            <a:srgbClr val="000000"/>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eaLnBrk="0" fontAlgn="base" hangingPunct="0">
        <a:spcBef>
          <a:spcPct val="20000"/>
        </a:spcBef>
        <a:spcAft>
          <a:spcPct val="0"/>
        </a:spcAft>
        <a:buChar char="»"/>
        <a:defRPr sz="2000">
          <a:solidFill>
            <a:schemeClr val="tx1"/>
          </a:solidFill>
          <a:latin typeface="+mn-lt"/>
        </a:defRPr>
      </a:lvl6pPr>
      <a:lvl7pPr marL="2971800" indent="-228600" algn="l" rtl="0" eaLnBrk="0" fontAlgn="base" hangingPunct="0">
        <a:spcBef>
          <a:spcPct val="20000"/>
        </a:spcBef>
        <a:spcAft>
          <a:spcPct val="0"/>
        </a:spcAft>
        <a:buChar char="»"/>
        <a:defRPr sz="2000">
          <a:solidFill>
            <a:schemeClr val="tx1"/>
          </a:solidFill>
          <a:latin typeface="+mn-lt"/>
        </a:defRPr>
      </a:lvl7pPr>
      <a:lvl8pPr marL="3429000" indent="-228600" algn="l" rtl="0" eaLnBrk="0" fontAlgn="base" hangingPunct="0">
        <a:spcBef>
          <a:spcPct val="20000"/>
        </a:spcBef>
        <a:spcAft>
          <a:spcPct val="0"/>
        </a:spcAft>
        <a:buChar char="»"/>
        <a:defRPr sz="2000">
          <a:solidFill>
            <a:schemeClr val="tx1"/>
          </a:solidFill>
          <a:latin typeface="+mn-lt"/>
        </a:defRPr>
      </a:lvl8pPr>
      <a:lvl9pPr marL="3886200" indent="-228600" algn="l" rtl="0" eaLnBrk="0" fontAlgn="base" hangingPunct="0">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4.xml"/><Relationship Id="rId1" Type="http://schemas.openxmlformats.org/officeDocument/2006/relationships/slideLayout" Target="../slideLayouts/slideLayout1.xml"/><Relationship Id="rId4" Type="http://schemas.openxmlformats.org/officeDocument/2006/relationships/image" Target="../media/image5.jpeg"/></Relationships>
</file>

<file path=ppt/slides/_rels/slide5.xml.rels><?xml version="1.0" encoding="UTF-8" standalone="yes"?>
<Relationships xmlns="http://schemas.openxmlformats.org/package/2006/relationships"><Relationship Id="rId3" Type="http://schemas.openxmlformats.org/officeDocument/2006/relationships/hyperlink" Target="http://www.commerce.gov/sites/default/files/images/2012/april/rebecca_blank-old.jpg" TargetMode="External"/><Relationship Id="rId2" Type="http://schemas.openxmlformats.org/officeDocument/2006/relationships/notesSlide" Target="../notesSlides/notesSlide5.xml"/><Relationship Id="rId1" Type="http://schemas.openxmlformats.org/officeDocument/2006/relationships/slideLayout" Target="../slideLayouts/slideLayout1.xml"/><Relationship Id="rId4" Type="http://schemas.openxmlformats.org/officeDocument/2006/relationships/image" Target="../media/image6.jpe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7.xml"/><Relationship Id="rId1" Type="http://schemas.openxmlformats.org/officeDocument/2006/relationships/slideLayout" Target="../slideLayouts/slideLayout7.xml"/><Relationship Id="rId5" Type="http://schemas.openxmlformats.org/officeDocument/2006/relationships/image" Target="../media/image9.jpeg"/><Relationship Id="rId4" Type="http://schemas.openxmlformats.org/officeDocument/2006/relationships/image" Target="../media/image8.jpeg"/></Relationships>
</file>

<file path=ppt/slides/_rels/slide8.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11.jpe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243806" y="1552576"/>
            <a:ext cx="6657975" cy="3745111"/>
          </a:xfrm>
          <a:prstGeom prst="rect">
            <a:avLst/>
          </a:prstGeom>
        </p:spPr>
      </p:pic>
      <p:sp>
        <p:nvSpPr>
          <p:cNvPr id="2050" name="Rectangle 2"/>
          <p:cNvSpPr>
            <a:spLocks noChangeArrowheads="1"/>
          </p:cNvSpPr>
          <p:nvPr/>
        </p:nvSpPr>
        <p:spPr bwMode="auto">
          <a:xfrm>
            <a:off x="0" y="5400675"/>
            <a:ext cx="9144000" cy="830997"/>
          </a:xfrm>
          <a:prstGeom prst="rect">
            <a:avLst/>
          </a:prstGeom>
          <a:noFill/>
          <a:ln w="12700">
            <a:noFill/>
            <a:miter lim="800000"/>
            <a:headEnd type="none" w="sm" len="sm"/>
            <a:tailEnd type="none" w="sm" len="sm"/>
          </a:ln>
        </p:spPr>
        <p:txBody>
          <a:bodyPr wrap="square">
            <a:spAutoFit/>
          </a:bodyPr>
          <a:lstStyle/>
          <a:p>
            <a:pPr algn="ctr" eaLnBrk="0" hangingPunct="0">
              <a:spcBef>
                <a:spcPts val="0"/>
              </a:spcBef>
              <a:spcAft>
                <a:spcPts val="0"/>
              </a:spcAft>
              <a:defRPr/>
            </a:pPr>
            <a:r>
              <a:rPr lang="en-US" i="1" dirty="0">
                <a:solidFill>
                  <a:schemeClr val="accent6">
                    <a:lumMod val="75000"/>
                  </a:schemeClr>
                </a:solidFill>
                <a:latin typeface="Arial" pitchFamily="34" charset="0"/>
              </a:rPr>
              <a:t>Tropical Cyclone </a:t>
            </a:r>
            <a:r>
              <a:rPr lang="en-US" i="1" dirty="0" smtClean="0">
                <a:solidFill>
                  <a:schemeClr val="accent6">
                    <a:lumMod val="75000"/>
                  </a:schemeClr>
                </a:solidFill>
                <a:latin typeface="Arial" pitchFamily="34" charset="0"/>
              </a:rPr>
              <a:t>Research: Our Vision for the Futu</a:t>
            </a:r>
            <a:r>
              <a:rPr lang="en-US" dirty="0" smtClean="0">
                <a:solidFill>
                  <a:schemeClr val="accent6">
                    <a:lumMod val="75000"/>
                  </a:schemeClr>
                </a:solidFill>
                <a:latin typeface="Arial" pitchFamily="34" charset="0"/>
              </a:rPr>
              <a:t>re </a:t>
            </a:r>
            <a:endParaRPr lang="en-US" dirty="0">
              <a:solidFill>
                <a:schemeClr val="accent6">
                  <a:lumMod val="75000"/>
                </a:schemeClr>
              </a:solidFill>
              <a:latin typeface="Arial" pitchFamily="34" charset="0"/>
            </a:endParaRPr>
          </a:p>
          <a:p>
            <a:pPr algn="ctr" eaLnBrk="0" hangingPunct="0">
              <a:spcBef>
                <a:spcPts val="0"/>
              </a:spcBef>
              <a:spcAft>
                <a:spcPts val="0"/>
              </a:spcAft>
              <a:defRPr/>
            </a:pPr>
            <a:endParaRPr lang="en-US" dirty="0">
              <a:solidFill>
                <a:schemeClr val="accent6">
                  <a:lumMod val="75000"/>
                </a:schemeClr>
              </a:solidFill>
              <a:latin typeface="Arial" pitchFamily="34" charset="0"/>
            </a:endParaRPr>
          </a:p>
        </p:txBody>
      </p:sp>
      <p:sp>
        <p:nvSpPr>
          <p:cNvPr id="2051" name="Rectangle 3"/>
          <p:cNvSpPr>
            <a:spLocks noChangeArrowheads="1"/>
          </p:cNvSpPr>
          <p:nvPr/>
        </p:nvSpPr>
        <p:spPr bwMode="auto">
          <a:xfrm>
            <a:off x="1965325" y="6000750"/>
            <a:ext cx="5213350" cy="461665"/>
          </a:xfrm>
          <a:prstGeom prst="rect">
            <a:avLst/>
          </a:prstGeom>
          <a:noFill/>
          <a:ln w="12700">
            <a:noFill/>
            <a:miter lim="800000"/>
            <a:headEnd type="none" w="sm" len="sm"/>
            <a:tailEnd type="none" w="sm" len="sm"/>
          </a:ln>
        </p:spPr>
        <p:txBody>
          <a:bodyPr wrap="square">
            <a:spAutoFit/>
          </a:bodyPr>
          <a:lstStyle/>
          <a:p>
            <a:pPr algn="ctr" eaLnBrk="0" hangingPunct="0">
              <a:defRPr/>
            </a:pPr>
            <a:r>
              <a:rPr lang="en-US" dirty="0">
                <a:solidFill>
                  <a:schemeClr val="accent6">
                    <a:lumMod val="75000"/>
                  </a:schemeClr>
                </a:solidFill>
                <a:latin typeface="Arial" pitchFamily="34" charset="0"/>
              </a:rPr>
              <a:t>March 5 – </a:t>
            </a:r>
            <a:r>
              <a:rPr lang="en-US" dirty="0" smtClean="0">
                <a:solidFill>
                  <a:schemeClr val="accent6">
                    <a:lumMod val="75000"/>
                  </a:schemeClr>
                </a:solidFill>
                <a:latin typeface="Arial" pitchFamily="34" charset="0"/>
              </a:rPr>
              <a:t>7, 2013</a:t>
            </a:r>
            <a:endParaRPr lang="en-US" dirty="0">
              <a:solidFill>
                <a:schemeClr val="accent6">
                  <a:lumMod val="75000"/>
                </a:schemeClr>
              </a:solidFill>
              <a:latin typeface="Arial" pitchFamily="34" charset="0"/>
            </a:endParaRPr>
          </a:p>
        </p:txBody>
      </p:sp>
      <p:sp>
        <p:nvSpPr>
          <p:cNvPr id="2052" name="Text Box 5"/>
          <p:cNvSpPr txBox="1">
            <a:spLocks noChangeArrowheads="1"/>
          </p:cNvSpPr>
          <p:nvPr/>
        </p:nvSpPr>
        <p:spPr bwMode="auto">
          <a:xfrm>
            <a:off x="671513" y="184150"/>
            <a:ext cx="7802562" cy="824841"/>
          </a:xfrm>
          <a:prstGeom prst="rect">
            <a:avLst/>
          </a:prstGeom>
          <a:noFill/>
          <a:ln w="12700">
            <a:noFill/>
            <a:miter lim="800000"/>
            <a:headEnd type="none" w="sm" len="sm"/>
            <a:tailEnd type="none" w="sm" len="sm"/>
          </a:ln>
        </p:spPr>
        <p:txBody>
          <a:bodyPr>
            <a:spAutoFit/>
          </a:bodyPr>
          <a:lstStyle/>
          <a:p>
            <a:pPr algn="ctr" eaLnBrk="0" hangingPunct="0">
              <a:lnSpc>
                <a:spcPct val="85000"/>
              </a:lnSpc>
              <a:defRPr/>
            </a:pPr>
            <a:r>
              <a:rPr lang="en-US" dirty="0" smtClean="0">
                <a:solidFill>
                  <a:srgbClr val="000099"/>
                </a:solidFill>
                <a:latin typeface="Arial" pitchFamily="34" charset="0"/>
              </a:rPr>
              <a:t>67</a:t>
            </a:r>
            <a:r>
              <a:rPr lang="en-US" baseline="30000" dirty="0" smtClean="0">
                <a:solidFill>
                  <a:srgbClr val="000099"/>
                </a:solidFill>
                <a:latin typeface="Arial" pitchFamily="34" charset="0"/>
              </a:rPr>
              <a:t>th</a:t>
            </a:r>
            <a:r>
              <a:rPr lang="en-US" dirty="0" smtClean="0">
                <a:solidFill>
                  <a:srgbClr val="000099"/>
                </a:solidFill>
                <a:latin typeface="Arial" pitchFamily="34" charset="0"/>
              </a:rPr>
              <a:t> Interdepartmental </a:t>
            </a:r>
            <a:r>
              <a:rPr lang="en-US" dirty="0" smtClean="0">
                <a:solidFill>
                  <a:schemeClr val="accent6">
                    <a:lumMod val="75000"/>
                  </a:schemeClr>
                </a:solidFill>
                <a:latin typeface="Arial" pitchFamily="34" charset="0"/>
              </a:rPr>
              <a:t>Hurricane</a:t>
            </a:r>
            <a:r>
              <a:rPr lang="en-US" dirty="0" smtClean="0">
                <a:solidFill>
                  <a:srgbClr val="000099"/>
                </a:solidFill>
                <a:latin typeface="Arial" pitchFamily="34" charset="0"/>
              </a:rPr>
              <a:t> Conference</a:t>
            </a:r>
          </a:p>
          <a:p>
            <a:pPr algn="ctr" eaLnBrk="0" hangingPunct="0">
              <a:lnSpc>
                <a:spcPct val="85000"/>
              </a:lnSpc>
              <a:defRPr/>
            </a:pPr>
            <a:r>
              <a:rPr lang="en-US" sz="3200" dirty="0" smtClean="0">
                <a:solidFill>
                  <a:srgbClr val="000099"/>
                </a:solidFill>
                <a:latin typeface="Arial" pitchFamily="34" charset="0"/>
              </a:rPr>
              <a:t>Tropical Cyclone Research Forum</a:t>
            </a:r>
            <a:endParaRPr lang="en-US" sz="3200" dirty="0">
              <a:solidFill>
                <a:srgbClr val="000099"/>
              </a:solidFill>
              <a:latin typeface="Arial" pitchFamily="34" charset="0"/>
            </a:endParaRPr>
          </a:p>
        </p:txBody>
      </p:sp>
      <p:sp>
        <p:nvSpPr>
          <p:cNvPr id="376838" name="Line 6"/>
          <p:cNvSpPr>
            <a:spLocks noChangeShapeType="1"/>
          </p:cNvSpPr>
          <p:nvPr/>
        </p:nvSpPr>
        <p:spPr bwMode="auto">
          <a:xfrm>
            <a:off x="152400" y="1247775"/>
            <a:ext cx="8763000" cy="0"/>
          </a:xfrm>
          <a:prstGeom prst="line">
            <a:avLst/>
          </a:prstGeom>
          <a:noFill/>
          <a:ln w="38100">
            <a:solidFill>
              <a:srgbClr val="33CCCC"/>
            </a:solidFill>
            <a:round/>
            <a:headEnd type="none" w="sm" len="sm"/>
            <a:tailEnd type="none" w="sm" len="sm"/>
          </a:ln>
          <a:effectLst>
            <a:outerShdw dist="68392" dir="4091915" algn="ctr" rotWithShape="0">
              <a:srgbClr val="0000CC"/>
            </a:outerShdw>
          </a:effectLst>
        </p:spPr>
        <p:txBody>
          <a:bodyPr wrap="none" anchor="ctr"/>
          <a:lstStyle/>
          <a:p>
            <a:pPr eaLnBrk="0" hangingPunct="0">
              <a:lnSpc>
                <a:spcPct val="55000"/>
              </a:lnSpc>
              <a:spcBef>
                <a:spcPct val="30000"/>
              </a:spcBef>
              <a:spcAft>
                <a:spcPct val="30000"/>
              </a:spcAft>
              <a:defRPr/>
            </a:pPr>
            <a:endParaRPr lang="en-US" dirty="0">
              <a:latin typeface="Arial" pitchFamily="34" charset="0"/>
            </a:endParaRPr>
          </a:p>
        </p:txBody>
      </p:sp>
      <p:sp>
        <p:nvSpPr>
          <p:cNvPr id="16391" name="TextBox 6"/>
          <p:cNvSpPr txBox="1">
            <a:spLocks noChangeArrowheads="1"/>
          </p:cNvSpPr>
          <p:nvPr/>
        </p:nvSpPr>
        <p:spPr bwMode="auto">
          <a:xfrm>
            <a:off x="3609975" y="4879975"/>
            <a:ext cx="2018501" cy="259174"/>
          </a:xfrm>
          <a:prstGeom prst="rect">
            <a:avLst/>
          </a:prstGeom>
          <a:noFill/>
          <a:ln w="9525">
            <a:noFill/>
            <a:miter lim="800000"/>
            <a:headEnd/>
            <a:tailEnd/>
          </a:ln>
        </p:spPr>
        <p:txBody>
          <a:bodyPr wrap="none">
            <a:spAutoFit/>
          </a:bodyPr>
          <a:lstStyle/>
          <a:p>
            <a:pPr eaLnBrk="0" hangingPunct="0">
              <a:lnSpc>
                <a:spcPct val="55000"/>
              </a:lnSpc>
              <a:spcBef>
                <a:spcPct val="30000"/>
              </a:spcBef>
              <a:spcAft>
                <a:spcPct val="30000"/>
              </a:spcAft>
            </a:pPr>
            <a:r>
              <a:rPr lang="en-US" sz="1800" dirty="0">
                <a:solidFill>
                  <a:schemeClr val="bg1"/>
                </a:solidFill>
              </a:rPr>
              <a:t>Hurricane </a:t>
            </a:r>
            <a:r>
              <a:rPr lang="en-US" sz="1800" dirty="0" smtClean="0">
                <a:solidFill>
                  <a:schemeClr val="bg1"/>
                </a:solidFill>
              </a:rPr>
              <a:t>Sandy</a:t>
            </a:r>
            <a:endParaRPr lang="en-US" sz="1800" dirty="0">
              <a:solidFill>
                <a:schemeClr val="bg1"/>
              </a:solidFill>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idx="1"/>
          </p:nvPr>
        </p:nvSpPr>
        <p:spPr>
          <a:xfrm>
            <a:off x="0" y="2133600"/>
            <a:ext cx="9144000" cy="4171950"/>
          </a:xfrm>
        </p:spPr>
        <p:txBody>
          <a:bodyPr/>
          <a:lstStyle/>
          <a:p>
            <a:pPr marL="230188" indent="-230188" algn="ctr">
              <a:spcBef>
                <a:spcPts val="0"/>
              </a:spcBef>
              <a:spcAft>
                <a:spcPts val="0"/>
              </a:spcAft>
              <a:buFontTx/>
              <a:buNone/>
              <a:defRPr/>
            </a:pPr>
            <a:r>
              <a:rPr lang="en-US" sz="2800" b="1" dirty="0" smtClean="0">
                <a:solidFill>
                  <a:schemeClr val="accent6">
                    <a:lumMod val="75000"/>
                  </a:schemeClr>
                </a:solidFill>
              </a:rPr>
              <a:t>1:00 PM – 1:30 PM</a:t>
            </a:r>
            <a:endParaRPr lang="en-US" sz="2800" b="1" i="1" dirty="0" smtClean="0">
              <a:solidFill>
                <a:schemeClr val="accent6">
                  <a:lumMod val="75000"/>
                </a:schemeClr>
              </a:solidFill>
            </a:endParaRPr>
          </a:p>
          <a:p>
            <a:pPr marL="230188" indent="-230188" algn="ctr">
              <a:spcBef>
                <a:spcPts val="0"/>
              </a:spcBef>
              <a:spcAft>
                <a:spcPts val="0"/>
              </a:spcAft>
              <a:buFontTx/>
              <a:buNone/>
              <a:defRPr/>
            </a:pPr>
            <a:r>
              <a:rPr lang="en-US" sz="2400" b="1" dirty="0" smtClean="0"/>
              <a:t>Working Group for Tropical Cyclone Research (WG/TCR)</a:t>
            </a:r>
          </a:p>
          <a:p>
            <a:pPr marL="230188" indent="-230188" algn="ctr">
              <a:spcBef>
                <a:spcPts val="0"/>
              </a:spcBef>
              <a:spcAft>
                <a:spcPts val="0"/>
              </a:spcAft>
              <a:buFontTx/>
              <a:buNone/>
              <a:defRPr/>
            </a:pPr>
            <a:r>
              <a:rPr lang="en-US" sz="2000" dirty="0" smtClean="0"/>
              <a:t>Comparison of the 2010 and 2012 Snapshots of TC R&amp;D</a:t>
            </a:r>
          </a:p>
          <a:p>
            <a:pPr marL="230188" indent="-230188" algn="ctr">
              <a:spcBef>
                <a:spcPts val="0"/>
              </a:spcBef>
              <a:spcAft>
                <a:spcPts val="0"/>
              </a:spcAft>
              <a:buFontTx/>
              <a:buNone/>
              <a:defRPr/>
            </a:pPr>
            <a:endParaRPr lang="en-US" sz="2000" dirty="0" smtClean="0"/>
          </a:p>
          <a:p>
            <a:pPr marL="230188" indent="-230188" algn="ctr">
              <a:spcBef>
                <a:spcPts val="0"/>
              </a:spcBef>
              <a:spcAft>
                <a:spcPts val="0"/>
              </a:spcAft>
              <a:buFontTx/>
              <a:buNone/>
              <a:defRPr/>
            </a:pPr>
            <a:r>
              <a:rPr lang="en-US" sz="2800" b="1" dirty="0" smtClean="0">
                <a:solidFill>
                  <a:schemeClr val="accent6">
                    <a:lumMod val="75000"/>
                  </a:schemeClr>
                </a:solidFill>
              </a:rPr>
              <a:t>1:30 PM – 3:00 PM  </a:t>
            </a:r>
          </a:p>
          <a:p>
            <a:pPr algn="ctr">
              <a:spcBef>
                <a:spcPts val="0"/>
              </a:spcBef>
              <a:spcAft>
                <a:spcPts val="0"/>
              </a:spcAft>
              <a:buFontTx/>
              <a:buNone/>
              <a:defRPr/>
            </a:pPr>
            <a:r>
              <a:rPr lang="en-US" sz="2400" b="1" dirty="0" smtClean="0"/>
              <a:t>The Navy’s Model Development and Improvement Program/</a:t>
            </a:r>
          </a:p>
          <a:p>
            <a:pPr algn="ctr">
              <a:spcBef>
                <a:spcPts val="0"/>
              </a:spcBef>
              <a:spcAft>
                <a:spcPts val="0"/>
              </a:spcAft>
              <a:buFontTx/>
              <a:buNone/>
              <a:defRPr/>
            </a:pPr>
            <a:r>
              <a:rPr lang="en-US" sz="2400" b="1" dirty="0" smtClean="0"/>
              <a:t>Hurricane Forecast Improvement Program:</a:t>
            </a:r>
          </a:p>
          <a:p>
            <a:pPr algn="ctr">
              <a:spcBef>
                <a:spcPts val="0"/>
              </a:spcBef>
              <a:spcAft>
                <a:spcPts val="0"/>
              </a:spcAft>
              <a:buFontTx/>
              <a:buNone/>
              <a:defRPr/>
            </a:pPr>
            <a:r>
              <a:rPr lang="en-US" sz="2400" b="1" dirty="0" smtClean="0"/>
              <a:t>Supporting Talks</a:t>
            </a:r>
          </a:p>
          <a:p>
            <a:pPr algn="ctr">
              <a:spcBef>
                <a:spcPts val="0"/>
              </a:spcBef>
              <a:spcAft>
                <a:spcPts val="0"/>
              </a:spcAft>
              <a:buFontTx/>
              <a:buNone/>
              <a:defRPr/>
            </a:pPr>
            <a:endParaRPr lang="en-US" sz="2000" dirty="0" smtClean="0"/>
          </a:p>
          <a:p>
            <a:pPr algn="ctr">
              <a:spcBef>
                <a:spcPts val="0"/>
              </a:spcBef>
              <a:spcAft>
                <a:spcPts val="0"/>
              </a:spcAft>
              <a:buFontTx/>
              <a:buNone/>
              <a:defRPr/>
            </a:pPr>
            <a:endParaRPr lang="en-US" sz="2000" b="1" dirty="0" smtClean="0"/>
          </a:p>
          <a:p>
            <a:pPr algn="ctr">
              <a:spcBef>
                <a:spcPts val="0"/>
              </a:spcBef>
              <a:spcAft>
                <a:spcPts val="0"/>
              </a:spcAft>
              <a:buFontTx/>
              <a:buNone/>
              <a:defRPr/>
            </a:pPr>
            <a:r>
              <a:rPr lang="en-US" sz="2000" dirty="0" smtClean="0"/>
              <a:t>	</a:t>
            </a:r>
          </a:p>
          <a:p>
            <a:pPr>
              <a:spcBef>
                <a:spcPts val="0"/>
              </a:spcBef>
              <a:spcAft>
                <a:spcPts val="0"/>
              </a:spcAft>
              <a:buFontTx/>
              <a:buNone/>
              <a:defRPr/>
            </a:pPr>
            <a:r>
              <a:rPr lang="en-US" sz="2400" b="1" dirty="0" smtClean="0">
                <a:solidFill>
                  <a:srgbClr val="000080"/>
                </a:solidFill>
              </a:rPr>
              <a:t>	</a:t>
            </a:r>
          </a:p>
          <a:p>
            <a:pPr>
              <a:spcBef>
                <a:spcPts val="0"/>
              </a:spcBef>
              <a:spcAft>
                <a:spcPts val="0"/>
              </a:spcAft>
              <a:buFontTx/>
              <a:buNone/>
              <a:defRPr/>
            </a:pPr>
            <a:endParaRPr lang="en-US" sz="2000" b="1" dirty="0" smtClean="0"/>
          </a:p>
          <a:p>
            <a:pPr>
              <a:spcBef>
                <a:spcPts val="0"/>
              </a:spcBef>
              <a:spcAft>
                <a:spcPts val="0"/>
              </a:spcAft>
              <a:buFontTx/>
              <a:buNone/>
              <a:defRPr/>
            </a:pPr>
            <a:endParaRPr lang="en-US" sz="2000" b="1" dirty="0" smtClean="0"/>
          </a:p>
          <a:p>
            <a:pPr marL="230188" indent="-230188">
              <a:lnSpc>
                <a:spcPct val="120000"/>
              </a:lnSpc>
              <a:spcBef>
                <a:spcPts val="0"/>
              </a:spcBef>
              <a:spcAft>
                <a:spcPts val="0"/>
              </a:spcAft>
              <a:buFontTx/>
              <a:buNone/>
              <a:defRPr/>
            </a:pPr>
            <a:endParaRPr lang="en-US" sz="2400" b="1" dirty="0" smtClean="0">
              <a:solidFill>
                <a:srgbClr val="000099"/>
              </a:solidFill>
            </a:endParaRPr>
          </a:p>
        </p:txBody>
      </p:sp>
      <p:sp>
        <p:nvSpPr>
          <p:cNvPr id="11267" name="Text Box 3"/>
          <p:cNvSpPr txBox="1">
            <a:spLocks noChangeArrowheads="1"/>
          </p:cNvSpPr>
          <p:nvPr/>
        </p:nvSpPr>
        <p:spPr bwMode="auto">
          <a:xfrm>
            <a:off x="247650" y="1058863"/>
            <a:ext cx="8648700" cy="584775"/>
          </a:xfrm>
          <a:prstGeom prst="rect">
            <a:avLst/>
          </a:prstGeom>
          <a:noFill/>
          <a:ln w="12700">
            <a:solidFill>
              <a:schemeClr val="accent6">
                <a:lumMod val="75000"/>
              </a:schemeClr>
            </a:solidFill>
            <a:miter lim="800000"/>
            <a:headEnd type="none" w="sm" len="sm"/>
            <a:tailEnd type="none" w="sm" len="sm"/>
          </a:ln>
        </p:spPr>
        <p:txBody>
          <a:bodyPr>
            <a:spAutoFit/>
          </a:bodyPr>
          <a:lstStyle/>
          <a:p>
            <a:pPr algn="ctr" eaLnBrk="0" hangingPunct="0">
              <a:defRPr/>
            </a:pPr>
            <a:r>
              <a:rPr lang="en-US" sz="3200" dirty="0">
                <a:solidFill>
                  <a:schemeClr val="accent6">
                    <a:lumMod val="75000"/>
                  </a:schemeClr>
                </a:solidFill>
                <a:latin typeface="+mn-lt"/>
              </a:rPr>
              <a:t>This </a:t>
            </a:r>
            <a:r>
              <a:rPr lang="en-US" sz="3200" dirty="0" smtClean="0">
                <a:solidFill>
                  <a:schemeClr val="accent6">
                    <a:lumMod val="75000"/>
                  </a:schemeClr>
                </a:solidFill>
                <a:latin typeface="+mn-lt"/>
              </a:rPr>
              <a:t>Afternoon</a:t>
            </a:r>
            <a:endParaRPr lang="en-US" sz="3200" dirty="0">
              <a:solidFill>
                <a:schemeClr val="accent6">
                  <a:lumMod val="75000"/>
                </a:schemeClr>
              </a:solidFill>
              <a:latin typeface="+mn-lt"/>
            </a:endParaRPr>
          </a:p>
        </p:txBody>
      </p:sp>
      <p:sp>
        <p:nvSpPr>
          <p:cNvPr id="32771" name="Text Box 4"/>
          <p:cNvSpPr txBox="1">
            <a:spLocks noChangeArrowheads="1"/>
          </p:cNvSpPr>
          <p:nvPr/>
        </p:nvSpPr>
        <p:spPr bwMode="auto">
          <a:xfrm>
            <a:off x="806450" y="198438"/>
            <a:ext cx="7802563" cy="558800"/>
          </a:xfrm>
          <a:prstGeom prst="rect">
            <a:avLst/>
          </a:prstGeom>
          <a:noFill/>
          <a:ln w="12700">
            <a:noFill/>
            <a:miter lim="800000"/>
            <a:headEnd type="none" w="sm" len="sm"/>
            <a:tailEnd type="none" w="sm" len="sm"/>
          </a:ln>
        </p:spPr>
        <p:txBody>
          <a:bodyPr>
            <a:spAutoFit/>
          </a:bodyPr>
          <a:lstStyle/>
          <a:p>
            <a:pPr algn="ctr" eaLnBrk="0" hangingPunct="0">
              <a:lnSpc>
                <a:spcPct val="85000"/>
              </a:lnSpc>
            </a:pPr>
            <a:r>
              <a:rPr lang="en-US" sz="3600" dirty="0" smtClean="0"/>
              <a:t>Forum </a:t>
            </a:r>
            <a:r>
              <a:rPr lang="en-US" sz="3600" dirty="0"/>
              <a:t>Agenda</a:t>
            </a: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idx="1"/>
          </p:nvPr>
        </p:nvSpPr>
        <p:spPr>
          <a:xfrm>
            <a:off x="0" y="1876425"/>
            <a:ext cx="9144000" cy="4429125"/>
          </a:xfrm>
          <a:ln>
            <a:solidFill>
              <a:schemeClr val="accent1"/>
            </a:solidFill>
          </a:ln>
        </p:spPr>
        <p:txBody>
          <a:bodyPr/>
          <a:lstStyle/>
          <a:p>
            <a:pPr marL="230188" indent="-230188" algn="ctr">
              <a:spcBef>
                <a:spcPts val="0"/>
              </a:spcBef>
              <a:spcAft>
                <a:spcPts val="0"/>
              </a:spcAft>
              <a:buFontTx/>
              <a:buNone/>
              <a:defRPr/>
            </a:pPr>
            <a:r>
              <a:rPr lang="en-US" sz="2400" b="1" dirty="0" smtClean="0">
                <a:solidFill>
                  <a:schemeClr val="accent6">
                    <a:lumMod val="75000"/>
                  </a:schemeClr>
                </a:solidFill>
              </a:rPr>
              <a:t>3:30 PM – 5:00 PM</a:t>
            </a:r>
            <a:endParaRPr lang="en-US" sz="2400" b="1" i="1" dirty="0" smtClean="0">
              <a:solidFill>
                <a:schemeClr val="accent6">
                  <a:lumMod val="75000"/>
                </a:schemeClr>
              </a:solidFill>
            </a:endParaRPr>
          </a:p>
          <a:p>
            <a:pPr marL="230188" indent="-230188" algn="ctr">
              <a:spcBef>
                <a:spcPts val="0"/>
              </a:spcBef>
              <a:spcAft>
                <a:spcPts val="0"/>
              </a:spcAft>
              <a:buFontTx/>
              <a:buNone/>
              <a:defRPr/>
            </a:pPr>
            <a:r>
              <a:rPr lang="en-US" sz="2400" b="1" dirty="0" smtClean="0"/>
              <a:t>Earth System Prediction Capability/</a:t>
            </a:r>
          </a:p>
          <a:p>
            <a:pPr marL="230188" indent="-230188" algn="ctr">
              <a:spcBef>
                <a:spcPts val="0"/>
              </a:spcBef>
              <a:spcAft>
                <a:spcPts val="0"/>
              </a:spcAft>
              <a:buFontTx/>
              <a:buNone/>
              <a:defRPr/>
            </a:pPr>
            <a:r>
              <a:rPr lang="en-US" sz="2400" b="1" dirty="0" smtClean="0"/>
              <a:t>Next-Generation Suite of Models:</a:t>
            </a:r>
          </a:p>
          <a:p>
            <a:pPr marL="230188" indent="-230188" algn="ctr">
              <a:spcBef>
                <a:spcPts val="0"/>
              </a:spcBef>
              <a:spcAft>
                <a:spcPts val="0"/>
              </a:spcAft>
              <a:buFontTx/>
              <a:buNone/>
              <a:defRPr/>
            </a:pPr>
            <a:r>
              <a:rPr lang="en-US" sz="2400" b="1" dirty="0" smtClean="0"/>
              <a:t>Supporting Talks</a:t>
            </a:r>
          </a:p>
          <a:p>
            <a:pPr algn="ctr">
              <a:spcBef>
                <a:spcPts val="0"/>
              </a:spcBef>
              <a:spcAft>
                <a:spcPts val="0"/>
              </a:spcAft>
              <a:buFontTx/>
              <a:buNone/>
              <a:defRPr/>
            </a:pPr>
            <a:endParaRPr lang="en-US" sz="2800" b="1" dirty="0" smtClean="0">
              <a:solidFill>
                <a:schemeClr val="accent6">
                  <a:lumMod val="75000"/>
                </a:schemeClr>
              </a:solidFill>
            </a:endParaRPr>
          </a:p>
          <a:p>
            <a:pPr algn="ctr">
              <a:spcBef>
                <a:spcPts val="0"/>
              </a:spcBef>
              <a:spcAft>
                <a:spcPts val="0"/>
              </a:spcAft>
              <a:buFontTx/>
              <a:buNone/>
              <a:defRPr/>
            </a:pPr>
            <a:r>
              <a:rPr lang="en-US" sz="2400" b="1" dirty="0" smtClean="0">
                <a:solidFill>
                  <a:schemeClr val="accent6">
                    <a:lumMod val="75000"/>
                  </a:schemeClr>
                </a:solidFill>
              </a:rPr>
              <a:t>5:15 PM</a:t>
            </a:r>
          </a:p>
          <a:p>
            <a:pPr algn="ctr">
              <a:spcBef>
                <a:spcPts val="0"/>
              </a:spcBef>
              <a:spcAft>
                <a:spcPts val="0"/>
              </a:spcAft>
              <a:buFontTx/>
              <a:buNone/>
              <a:defRPr/>
            </a:pPr>
            <a:r>
              <a:rPr lang="en-US" sz="2400" b="1" dirty="0" smtClean="0"/>
              <a:t>Poster Previews </a:t>
            </a:r>
          </a:p>
          <a:p>
            <a:pPr algn="ctr">
              <a:spcBef>
                <a:spcPts val="0"/>
              </a:spcBef>
              <a:spcAft>
                <a:spcPts val="0"/>
              </a:spcAft>
              <a:buFontTx/>
              <a:buNone/>
              <a:defRPr/>
            </a:pPr>
            <a:endParaRPr lang="en-US" sz="2400" b="1" dirty="0" smtClean="0">
              <a:solidFill>
                <a:schemeClr val="accent6">
                  <a:lumMod val="75000"/>
                </a:schemeClr>
              </a:solidFill>
            </a:endParaRPr>
          </a:p>
          <a:p>
            <a:pPr algn="ctr">
              <a:spcBef>
                <a:spcPts val="0"/>
              </a:spcBef>
              <a:spcAft>
                <a:spcPts val="0"/>
              </a:spcAft>
              <a:buFontTx/>
              <a:buNone/>
              <a:defRPr/>
            </a:pPr>
            <a:r>
              <a:rPr lang="en-US" sz="2400" b="1" dirty="0" smtClean="0">
                <a:solidFill>
                  <a:schemeClr val="accent6">
                    <a:lumMod val="75000"/>
                  </a:schemeClr>
                </a:solidFill>
              </a:rPr>
              <a:t>5:30 PM – 7:00 PM</a:t>
            </a:r>
          </a:p>
          <a:p>
            <a:pPr algn="ctr">
              <a:spcBef>
                <a:spcPts val="0"/>
              </a:spcBef>
              <a:spcAft>
                <a:spcPts val="0"/>
              </a:spcAft>
              <a:buFontTx/>
              <a:buNone/>
              <a:defRPr/>
            </a:pPr>
            <a:r>
              <a:rPr lang="en-US" sz="2000" b="1" dirty="0" smtClean="0"/>
              <a:t>Poster Session/Ice Breaker </a:t>
            </a:r>
          </a:p>
          <a:p>
            <a:pPr algn="ctr">
              <a:spcBef>
                <a:spcPts val="0"/>
              </a:spcBef>
              <a:spcAft>
                <a:spcPts val="0"/>
              </a:spcAft>
              <a:buFontTx/>
              <a:buNone/>
              <a:defRPr/>
            </a:pPr>
            <a:r>
              <a:rPr lang="en-US" sz="1800" dirty="0" smtClean="0"/>
              <a:t>	</a:t>
            </a:r>
          </a:p>
          <a:p>
            <a:pPr>
              <a:spcBef>
                <a:spcPts val="0"/>
              </a:spcBef>
              <a:spcAft>
                <a:spcPts val="0"/>
              </a:spcAft>
              <a:buFontTx/>
              <a:buNone/>
              <a:defRPr/>
            </a:pPr>
            <a:r>
              <a:rPr lang="en-US" sz="2000" b="1" dirty="0" smtClean="0">
                <a:solidFill>
                  <a:srgbClr val="000080"/>
                </a:solidFill>
              </a:rPr>
              <a:t>	</a:t>
            </a:r>
          </a:p>
          <a:p>
            <a:pPr>
              <a:spcBef>
                <a:spcPts val="0"/>
              </a:spcBef>
              <a:spcAft>
                <a:spcPts val="0"/>
              </a:spcAft>
              <a:buFontTx/>
              <a:buNone/>
              <a:defRPr/>
            </a:pPr>
            <a:endParaRPr lang="en-US" sz="1800" b="1" dirty="0" smtClean="0"/>
          </a:p>
          <a:p>
            <a:pPr>
              <a:spcBef>
                <a:spcPts val="0"/>
              </a:spcBef>
              <a:spcAft>
                <a:spcPts val="0"/>
              </a:spcAft>
              <a:buFontTx/>
              <a:buNone/>
              <a:defRPr/>
            </a:pPr>
            <a:endParaRPr lang="en-US" sz="1800" b="1" dirty="0" smtClean="0"/>
          </a:p>
          <a:p>
            <a:pPr marL="230188" indent="-230188">
              <a:lnSpc>
                <a:spcPct val="120000"/>
              </a:lnSpc>
              <a:spcBef>
                <a:spcPts val="0"/>
              </a:spcBef>
              <a:spcAft>
                <a:spcPts val="0"/>
              </a:spcAft>
              <a:buFontTx/>
              <a:buNone/>
              <a:defRPr/>
            </a:pPr>
            <a:endParaRPr lang="en-US" sz="2000" b="1" dirty="0" smtClean="0">
              <a:solidFill>
                <a:srgbClr val="000099"/>
              </a:solidFill>
            </a:endParaRPr>
          </a:p>
          <a:p>
            <a:pPr algn="ctr">
              <a:spcBef>
                <a:spcPts val="0"/>
              </a:spcBef>
              <a:spcAft>
                <a:spcPts val="0"/>
              </a:spcAft>
              <a:buFontTx/>
              <a:buNone/>
              <a:defRPr/>
            </a:pPr>
            <a:r>
              <a:rPr lang="en-US" sz="2000" dirty="0" smtClean="0"/>
              <a:t>	</a:t>
            </a:r>
          </a:p>
          <a:p>
            <a:pPr>
              <a:spcBef>
                <a:spcPts val="0"/>
              </a:spcBef>
              <a:spcAft>
                <a:spcPts val="0"/>
              </a:spcAft>
              <a:buFontTx/>
              <a:buNone/>
              <a:defRPr/>
            </a:pPr>
            <a:r>
              <a:rPr lang="en-US" sz="2400" b="1" dirty="0" smtClean="0">
                <a:solidFill>
                  <a:srgbClr val="000080"/>
                </a:solidFill>
              </a:rPr>
              <a:t>	</a:t>
            </a:r>
          </a:p>
          <a:p>
            <a:pPr>
              <a:spcBef>
                <a:spcPts val="0"/>
              </a:spcBef>
              <a:spcAft>
                <a:spcPts val="0"/>
              </a:spcAft>
              <a:buFontTx/>
              <a:buNone/>
              <a:defRPr/>
            </a:pPr>
            <a:endParaRPr lang="en-US" sz="2000" b="1" dirty="0" smtClean="0"/>
          </a:p>
          <a:p>
            <a:pPr>
              <a:spcBef>
                <a:spcPts val="0"/>
              </a:spcBef>
              <a:spcAft>
                <a:spcPts val="0"/>
              </a:spcAft>
              <a:buFontTx/>
              <a:buNone/>
              <a:defRPr/>
            </a:pPr>
            <a:endParaRPr lang="en-US" sz="2000" b="1" dirty="0" smtClean="0"/>
          </a:p>
          <a:p>
            <a:pPr marL="230188" indent="-230188">
              <a:lnSpc>
                <a:spcPct val="120000"/>
              </a:lnSpc>
              <a:spcBef>
                <a:spcPts val="0"/>
              </a:spcBef>
              <a:spcAft>
                <a:spcPts val="0"/>
              </a:spcAft>
              <a:buFontTx/>
              <a:buNone/>
              <a:defRPr/>
            </a:pPr>
            <a:endParaRPr lang="en-US" sz="2400" b="1" dirty="0" smtClean="0">
              <a:solidFill>
                <a:srgbClr val="000099"/>
              </a:solidFill>
            </a:endParaRPr>
          </a:p>
        </p:txBody>
      </p:sp>
      <p:sp>
        <p:nvSpPr>
          <p:cNvPr id="11267" name="Text Box 3"/>
          <p:cNvSpPr txBox="1">
            <a:spLocks noChangeArrowheads="1"/>
          </p:cNvSpPr>
          <p:nvPr/>
        </p:nvSpPr>
        <p:spPr bwMode="auto">
          <a:xfrm>
            <a:off x="247650" y="1058863"/>
            <a:ext cx="8648700" cy="584775"/>
          </a:xfrm>
          <a:prstGeom prst="rect">
            <a:avLst/>
          </a:prstGeom>
          <a:noFill/>
          <a:ln w="12700">
            <a:solidFill>
              <a:schemeClr val="accent6">
                <a:lumMod val="75000"/>
              </a:schemeClr>
            </a:solidFill>
            <a:miter lim="800000"/>
            <a:headEnd type="none" w="sm" len="sm"/>
            <a:tailEnd type="none" w="sm" len="sm"/>
          </a:ln>
        </p:spPr>
        <p:txBody>
          <a:bodyPr>
            <a:spAutoFit/>
          </a:bodyPr>
          <a:lstStyle/>
          <a:p>
            <a:pPr algn="ctr" eaLnBrk="0" hangingPunct="0">
              <a:defRPr/>
            </a:pPr>
            <a:r>
              <a:rPr lang="en-US" sz="3200" dirty="0">
                <a:solidFill>
                  <a:schemeClr val="accent6">
                    <a:lumMod val="75000"/>
                  </a:schemeClr>
                </a:solidFill>
                <a:latin typeface="+mn-lt"/>
              </a:rPr>
              <a:t>This </a:t>
            </a:r>
            <a:r>
              <a:rPr lang="en-US" sz="3200" dirty="0" smtClean="0">
                <a:solidFill>
                  <a:schemeClr val="accent6">
                    <a:lumMod val="75000"/>
                  </a:schemeClr>
                </a:solidFill>
                <a:latin typeface="+mn-lt"/>
              </a:rPr>
              <a:t>Afternoon</a:t>
            </a:r>
            <a:endParaRPr lang="en-US" sz="3200" dirty="0">
              <a:solidFill>
                <a:schemeClr val="accent6">
                  <a:lumMod val="75000"/>
                </a:schemeClr>
              </a:solidFill>
              <a:latin typeface="+mn-lt"/>
            </a:endParaRPr>
          </a:p>
        </p:txBody>
      </p:sp>
      <p:sp>
        <p:nvSpPr>
          <p:cNvPr id="32771" name="Text Box 4"/>
          <p:cNvSpPr txBox="1">
            <a:spLocks noChangeArrowheads="1"/>
          </p:cNvSpPr>
          <p:nvPr/>
        </p:nvSpPr>
        <p:spPr bwMode="auto">
          <a:xfrm>
            <a:off x="806450" y="198438"/>
            <a:ext cx="7802563" cy="558800"/>
          </a:xfrm>
          <a:prstGeom prst="rect">
            <a:avLst/>
          </a:prstGeom>
          <a:noFill/>
          <a:ln w="12700">
            <a:noFill/>
            <a:miter lim="800000"/>
            <a:headEnd type="none" w="sm" len="sm"/>
            <a:tailEnd type="none" w="sm" len="sm"/>
          </a:ln>
        </p:spPr>
        <p:txBody>
          <a:bodyPr>
            <a:spAutoFit/>
          </a:bodyPr>
          <a:lstStyle/>
          <a:p>
            <a:pPr algn="ctr" eaLnBrk="0" hangingPunct="0">
              <a:lnSpc>
                <a:spcPct val="85000"/>
              </a:lnSpc>
            </a:pPr>
            <a:r>
              <a:rPr lang="en-US" sz="3600" dirty="0" smtClean="0"/>
              <a:t>Forum </a:t>
            </a:r>
            <a:r>
              <a:rPr lang="en-US" sz="3600" dirty="0"/>
              <a:t>Agenda</a:t>
            </a: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7" name="Text Box 4"/>
          <p:cNvSpPr txBox="1">
            <a:spLocks noChangeArrowheads="1"/>
          </p:cNvSpPr>
          <p:nvPr/>
        </p:nvSpPr>
        <p:spPr bwMode="auto">
          <a:xfrm>
            <a:off x="671513" y="198438"/>
            <a:ext cx="7802562" cy="558800"/>
          </a:xfrm>
          <a:prstGeom prst="rect">
            <a:avLst/>
          </a:prstGeom>
          <a:noFill/>
          <a:ln w="12700">
            <a:noFill/>
            <a:miter lim="800000"/>
            <a:headEnd type="none" w="sm" len="sm"/>
            <a:tailEnd type="none" w="sm" len="sm"/>
          </a:ln>
        </p:spPr>
        <p:txBody>
          <a:bodyPr>
            <a:spAutoFit/>
          </a:bodyPr>
          <a:lstStyle/>
          <a:p>
            <a:pPr algn="ctr" eaLnBrk="0" hangingPunct="0">
              <a:lnSpc>
                <a:spcPct val="85000"/>
              </a:lnSpc>
            </a:pPr>
            <a:r>
              <a:rPr lang="en-US" sz="3600" dirty="0" smtClean="0"/>
              <a:t>Forum </a:t>
            </a:r>
            <a:r>
              <a:rPr lang="en-US" sz="3600" dirty="0"/>
              <a:t>Agenda</a:t>
            </a:r>
          </a:p>
        </p:txBody>
      </p:sp>
      <p:sp>
        <p:nvSpPr>
          <p:cNvPr id="34819" name="Rectangle 2"/>
          <p:cNvSpPr txBox="1">
            <a:spLocks noChangeArrowheads="1"/>
          </p:cNvSpPr>
          <p:nvPr/>
        </p:nvSpPr>
        <p:spPr bwMode="auto">
          <a:xfrm>
            <a:off x="0" y="1828801"/>
            <a:ext cx="9144000" cy="4821238"/>
          </a:xfrm>
          <a:prstGeom prst="rect">
            <a:avLst/>
          </a:prstGeom>
          <a:noFill/>
          <a:ln w="9525">
            <a:noFill/>
            <a:miter lim="800000"/>
            <a:headEnd/>
            <a:tailEnd/>
          </a:ln>
        </p:spPr>
        <p:txBody>
          <a:bodyPr/>
          <a:lstStyle/>
          <a:p>
            <a:pPr marL="230188" indent="-230188" algn="ctr" eaLnBrk="0" hangingPunct="0">
              <a:spcBef>
                <a:spcPct val="5000"/>
              </a:spcBef>
            </a:pPr>
            <a:r>
              <a:rPr lang="en-US" dirty="0" smtClean="0">
                <a:solidFill>
                  <a:srgbClr val="22228B"/>
                </a:solidFill>
              </a:rPr>
              <a:t>8:05 </a:t>
            </a:r>
            <a:r>
              <a:rPr lang="en-US" dirty="0">
                <a:solidFill>
                  <a:srgbClr val="22228B"/>
                </a:solidFill>
              </a:rPr>
              <a:t>AM – </a:t>
            </a:r>
            <a:r>
              <a:rPr lang="en-US" dirty="0" smtClean="0">
                <a:solidFill>
                  <a:srgbClr val="22228B"/>
                </a:solidFill>
              </a:rPr>
              <a:t>9:35 AM</a:t>
            </a:r>
            <a:endParaRPr lang="en-US" dirty="0">
              <a:solidFill>
                <a:srgbClr val="22228B"/>
              </a:solidFill>
            </a:endParaRPr>
          </a:p>
          <a:p>
            <a:pPr marL="230188" indent="-230188" algn="ctr" eaLnBrk="0" hangingPunct="0"/>
            <a:r>
              <a:rPr lang="en-US" dirty="0" smtClean="0"/>
              <a:t>NSF Program Initiatives:</a:t>
            </a:r>
          </a:p>
          <a:p>
            <a:pPr marL="230188" indent="-230188" algn="ctr" eaLnBrk="0" hangingPunct="0"/>
            <a:r>
              <a:rPr lang="en-US" dirty="0" smtClean="0"/>
              <a:t>Supporting Talks</a:t>
            </a:r>
          </a:p>
          <a:p>
            <a:pPr marL="230188" indent="-230188" algn="ctr" eaLnBrk="0" hangingPunct="0">
              <a:spcBef>
                <a:spcPct val="5000"/>
              </a:spcBef>
            </a:pPr>
            <a:endParaRPr lang="en-US" dirty="0" smtClean="0">
              <a:solidFill>
                <a:srgbClr val="22228B"/>
              </a:solidFill>
            </a:endParaRPr>
          </a:p>
          <a:p>
            <a:pPr marL="230188" indent="-230188" algn="ctr" eaLnBrk="0" hangingPunct="0">
              <a:spcBef>
                <a:spcPct val="5000"/>
              </a:spcBef>
            </a:pPr>
            <a:r>
              <a:rPr lang="en-US" dirty="0" smtClean="0">
                <a:solidFill>
                  <a:srgbClr val="22228B"/>
                </a:solidFill>
              </a:rPr>
              <a:t>10:00 AM – 5:30 PM</a:t>
            </a:r>
          </a:p>
          <a:p>
            <a:pPr marL="230188" indent="-230188" algn="ctr" eaLnBrk="0" hangingPunct="0">
              <a:spcBef>
                <a:spcPts val="0"/>
              </a:spcBef>
            </a:pPr>
            <a:r>
              <a:rPr lang="en-US" sz="2000" dirty="0" smtClean="0"/>
              <a:t>The 2012 Forecast Season in Review</a:t>
            </a:r>
          </a:p>
          <a:p>
            <a:pPr marL="230188" indent="-230188" algn="ctr" eaLnBrk="0" hangingPunct="0">
              <a:spcBef>
                <a:spcPts val="0"/>
              </a:spcBef>
            </a:pPr>
            <a:r>
              <a:rPr lang="en-US" sz="2000" dirty="0" smtClean="0"/>
              <a:t>Joint Hurricane </a:t>
            </a:r>
            <a:r>
              <a:rPr lang="en-US" sz="2000" dirty="0" err="1" smtClean="0"/>
              <a:t>Testbed</a:t>
            </a:r>
            <a:r>
              <a:rPr lang="en-US" sz="2000" dirty="0" smtClean="0"/>
              <a:t> Project Updates, Parts 1 &amp; 2</a:t>
            </a:r>
          </a:p>
          <a:p>
            <a:pPr marL="230188" indent="-230188" algn="ctr" eaLnBrk="0" hangingPunct="0">
              <a:spcBef>
                <a:spcPts val="0"/>
              </a:spcBef>
            </a:pPr>
            <a:r>
              <a:rPr lang="en-US" sz="2000" dirty="0" smtClean="0"/>
              <a:t>TC Model Development and Technology Transfer</a:t>
            </a:r>
          </a:p>
          <a:p>
            <a:pPr marL="230188" indent="-230188" algn="ctr" eaLnBrk="0" hangingPunct="0">
              <a:spcBef>
                <a:spcPts val="0"/>
              </a:spcBef>
            </a:pPr>
            <a:endParaRPr lang="en-US" sz="2000" dirty="0" smtClean="0"/>
          </a:p>
          <a:p>
            <a:pPr marL="230188" indent="-230188" eaLnBrk="0" hangingPunct="0">
              <a:spcBef>
                <a:spcPct val="5000"/>
              </a:spcBef>
            </a:pPr>
            <a:r>
              <a:rPr lang="en-US" dirty="0"/>
              <a:t>	</a:t>
            </a:r>
            <a:endParaRPr lang="en-US" sz="2000" dirty="0"/>
          </a:p>
        </p:txBody>
      </p:sp>
      <p:sp>
        <p:nvSpPr>
          <p:cNvPr id="8" name="Rectangle 7"/>
          <p:cNvSpPr/>
          <p:nvPr/>
        </p:nvSpPr>
        <p:spPr>
          <a:xfrm>
            <a:off x="266700" y="1055688"/>
            <a:ext cx="8610600" cy="585787"/>
          </a:xfrm>
          <a:prstGeom prst="rect">
            <a:avLst/>
          </a:prstGeom>
          <a:ln>
            <a:solidFill>
              <a:schemeClr val="accent6">
                <a:lumMod val="75000"/>
              </a:schemeClr>
            </a:solidFill>
          </a:ln>
        </p:spPr>
        <p:txBody>
          <a:bodyPr>
            <a:spAutoFit/>
          </a:bodyPr>
          <a:lstStyle/>
          <a:p>
            <a:pPr marL="230188" indent="-230188" algn="ctr" eaLnBrk="0" hangingPunct="0">
              <a:spcBef>
                <a:spcPct val="5000"/>
              </a:spcBef>
              <a:spcAft>
                <a:spcPts val="0"/>
              </a:spcAft>
              <a:defRPr/>
            </a:pPr>
            <a:r>
              <a:rPr lang="en-US" sz="3200" dirty="0">
                <a:solidFill>
                  <a:schemeClr val="accent6">
                    <a:lumMod val="75000"/>
                  </a:schemeClr>
                </a:solidFill>
                <a:latin typeface="Arial" pitchFamily="34" charset="0"/>
              </a:rPr>
              <a:t>Day 2 – </a:t>
            </a:r>
            <a:r>
              <a:rPr lang="en-US" sz="3200" dirty="0" smtClean="0">
                <a:solidFill>
                  <a:schemeClr val="accent6">
                    <a:lumMod val="75000"/>
                  </a:schemeClr>
                </a:solidFill>
                <a:latin typeface="Arial" pitchFamily="34" charset="0"/>
              </a:rPr>
              <a:t>Wednesday, </a:t>
            </a:r>
            <a:r>
              <a:rPr lang="en-US" sz="3200" dirty="0">
                <a:solidFill>
                  <a:schemeClr val="accent6">
                    <a:lumMod val="75000"/>
                  </a:schemeClr>
                </a:solidFill>
                <a:latin typeface="Arial" pitchFamily="34" charset="0"/>
              </a:rPr>
              <a:t>6 March</a:t>
            </a:r>
          </a:p>
        </p:txBody>
      </p:sp>
      <p:sp>
        <p:nvSpPr>
          <p:cNvPr id="7" name="Rectangle 6"/>
          <p:cNvSpPr/>
          <p:nvPr/>
        </p:nvSpPr>
        <p:spPr>
          <a:xfrm>
            <a:off x="2895600" y="1744663"/>
            <a:ext cx="6086475" cy="523220"/>
          </a:xfrm>
          <a:prstGeom prst="rect">
            <a:avLst/>
          </a:prstGeom>
        </p:spPr>
        <p:txBody>
          <a:bodyPr>
            <a:spAutoFit/>
          </a:bodyPr>
          <a:lstStyle/>
          <a:p>
            <a:pPr algn="ctr" eaLnBrk="0" hangingPunct="0">
              <a:spcBef>
                <a:spcPts val="0"/>
              </a:spcBef>
              <a:defRPr/>
            </a:pPr>
            <a:r>
              <a:rPr lang="en-US" sz="2800" dirty="0" smtClean="0">
                <a:latin typeface="Arial" pitchFamily="34" charset="0"/>
              </a:rPr>
              <a:t>  </a:t>
            </a:r>
            <a:endParaRPr lang="en-US" dirty="0">
              <a:latin typeface="Arial" pitchFamily="34" charset="0"/>
            </a:endParaRP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Text Box 4"/>
          <p:cNvSpPr txBox="1">
            <a:spLocks noChangeArrowheads="1"/>
          </p:cNvSpPr>
          <p:nvPr/>
        </p:nvSpPr>
        <p:spPr bwMode="auto">
          <a:xfrm>
            <a:off x="663575" y="198438"/>
            <a:ext cx="7802563" cy="558800"/>
          </a:xfrm>
          <a:prstGeom prst="rect">
            <a:avLst/>
          </a:prstGeom>
          <a:noFill/>
          <a:ln w="12700">
            <a:noFill/>
            <a:miter lim="800000"/>
            <a:headEnd type="none" w="sm" len="sm"/>
            <a:tailEnd type="none" w="sm" len="sm"/>
          </a:ln>
        </p:spPr>
        <p:txBody>
          <a:bodyPr>
            <a:spAutoFit/>
          </a:bodyPr>
          <a:lstStyle/>
          <a:p>
            <a:pPr algn="ctr" eaLnBrk="0" hangingPunct="0">
              <a:lnSpc>
                <a:spcPct val="85000"/>
              </a:lnSpc>
            </a:pPr>
            <a:r>
              <a:rPr lang="en-US" sz="3600" dirty="0" smtClean="0"/>
              <a:t>Forum </a:t>
            </a:r>
            <a:r>
              <a:rPr lang="en-US" sz="3600" dirty="0"/>
              <a:t>Agenda</a:t>
            </a:r>
          </a:p>
        </p:txBody>
      </p:sp>
      <p:sp>
        <p:nvSpPr>
          <p:cNvPr id="10245" name="Rectangle 6"/>
          <p:cNvSpPr>
            <a:spLocks noChangeArrowheads="1"/>
          </p:cNvSpPr>
          <p:nvPr/>
        </p:nvSpPr>
        <p:spPr bwMode="auto">
          <a:xfrm>
            <a:off x="0" y="1838325"/>
            <a:ext cx="9144000" cy="4956742"/>
          </a:xfrm>
          <a:prstGeom prst="rect">
            <a:avLst/>
          </a:prstGeom>
          <a:noFill/>
          <a:ln w="9525" algn="ctr">
            <a:noFill/>
            <a:miter lim="800000"/>
            <a:headEnd/>
            <a:tailEnd/>
          </a:ln>
        </p:spPr>
        <p:txBody>
          <a:bodyPr wrap="square">
            <a:spAutoFit/>
          </a:bodyPr>
          <a:lstStyle/>
          <a:p>
            <a:pPr marL="173038" indent="-173038" algn="ctr" eaLnBrk="0" hangingPunct="0">
              <a:spcBef>
                <a:spcPts val="0"/>
              </a:spcBef>
              <a:spcAft>
                <a:spcPts val="0"/>
              </a:spcAft>
              <a:tabLst>
                <a:tab pos="4572000" algn="l"/>
              </a:tabLst>
              <a:defRPr/>
            </a:pPr>
            <a:r>
              <a:rPr lang="en-US" sz="2000" dirty="0" smtClean="0">
                <a:solidFill>
                  <a:schemeClr val="accent6">
                    <a:lumMod val="75000"/>
                  </a:schemeClr>
                </a:solidFill>
                <a:latin typeface="Arial" pitchFamily="34" charset="0"/>
              </a:rPr>
              <a:t>8:05 AM – 12:30 PM</a:t>
            </a:r>
          </a:p>
          <a:p>
            <a:pPr marL="173038" indent="-173038" algn="ctr" eaLnBrk="0" hangingPunct="0">
              <a:spcBef>
                <a:spcPts val="0"/>
              </a:spcBef>
              <a:spcAft>
                <a:spcPts val="0"/>
              </a:spcAft>
              <a:tabLst>
                <a:tab pos="4572000" algn="l"/>
              </a:tabLst>
              <a:defRPr/>
            </a:pPr>
            <a:r>
              <a:rPr lang="en-US" sz="2000" dirty="0" smtClean="0">
                <a:latin typeface="Arial" pitchFamily="34" charset="0"/>
              </a:rPr>
              <a:t>Observations and Observing Strategies for </a:t>
            </a:r>
          </a:p>
          <a:p>
            <a:pPr marL="173038" indent="-173038" algn="ctr" eaLnBrk="0" hangingPunct="0">
              <a:spcBef>
                <a:spcPts val="0"/>
              </a:spcBef>
              <a:spcAft>
                <a:spcPts val="0"/>
              </a:spcAft>
              <a:tabLst>
                <a:tab pos="4572000" algn="l"/>
              </a:tabLst>
              <a:defRPr/>
            </a:pPr>
            <a:r>
              <a:rPr lang="en-US" sz="2000" dirty="0" smtClean="0">
                <a:latin typeface="Arial" pitchFamily="34" charset="0"/>
              </a:rPr>
              <a:t>Tropical Cyclones and their Environment  </a:t>
            </a:r>
            <a:endParaRPr lang="en-US" sz="2000" dirty="0">
              <a:latin typeface="Arial" pitchFamily="34" charset="0"/>
            </a:endParaRPr>
          </a:p>
          <a:p>
            <a:pPr marL="173038" indent="-173038" algn="ctr" eaLnBrk="0" hangingPunct="0">
              <a:spcBef>
                <a:spcPts val="0"/>
              </a:spcBef>
              <a:spcAft>
                <a:spcPts val="0"/>
              </a:spcAft>
              <a:tabLst>
                <a:tab pos="4572000" algn="l"/>
              </a:tabLst>
              <a:defRPr/>
            </a:pPr>
            <a:r>
              <a:rPr lang="en-US" sz="2000" dirty="0" smtClean="0">
                <a:latin typeface="Arial" pitchFamily="34" charset="0"/>
              </a:rPr>
              <a:t>Improvements in TC Forecast and Warning</a:t>
            </a:r>
          </a:p>
          <a:p>
            <a:pPr marL="173038" indent="-173038" algn="ctr" eaLnBrk="0" hangingPunct="0">
              <a:spcBef>
                <a:spcPts val="0"/>
              </a:spcBef>
              <a:spcAft>
                <a:spcPts val="0"/>
              </a:spcAft>
              <a:tabLst>
                <a:tab pos="4572000" algn="l"/>
              </a:tabLst>
              <a:defRPr/>
            </a:pPr>
            <a:r>
              <a:rPr lang="en-US" sz="2000" dirty="0" smtClean="0">
                <a:latin typeface="Arial" pitchFamily="34" charset="0"/>
              </a:rPr>
              <a:t> Products and Services </a:t>
            </a:r>
          </a:p>
          <a:p>
            <a:pPr marL="230188" indent="-230188" algn="ctr" eaLnBrk="0" hangingPunct="0">
              <a:spcBef>
                <a:spcPct val="5000"/>
              </a:spcBef>
            </a:pPr>
            <a:endParaRPr lang="en-US" sz="1200" dirty="0" smtClean="0">
              <a:solidFill>
                <a:srgbClr val="22228B"/>
              </a:solidFill>
            </a:endParaRPr>
          </a:p>
          <a:p>
            <a:pPr marL="230188" indent="-230188" algn="ctr" eaLnBrk="0" hangingPunct="0">
              <a:spcBef>
                <a:spcPct val="5000"/>
              </a:spcBef>
            </a:pPr>
            <a:r>
              <a:rPr lang="en-US" sz="2000" dirty="0" smtClean="0">
                <a:solidFill>
                  <a:srgbClr val="22228B"/>
                </a:solidFill>
              </a:rPr>
              <a:t>12:30 </a:t>
            </a:r>
            <a:r>
              <a:rPr lang="en-US" sz="2000" dirty="0">
                <a:solidFill>
                  <a:srgbClr val="22228B"/>
                </a:solidFill>
              </a:rPr>
              <a:t>PM</a:t>
            </a:r>
          </a:p>
          <a:p>
            <a:pPr marL="230188" indent="-230188" algn="ctr" eaLnBrk="0" hangingPunct="0">
              <a:spcBef>
                <a:spcPts val="0"/>
              </a:spcBef>
            </a:pPr>
            <a:r>
              <a:rPr lang="en-US" sz="2000" dirty="0"/>
              <a:t>Forum Banquet</a:t>
            </a:r>
          </a:p>
          <a:p>
            <a:pPr marL="230188" indent="-230188" algn="ctr" eaLnBrk="0" hangingPunct="0">
              <a:spcBef>
                <a:spcPts val="0"/>
              </a:spcBef>
            </a:pPr>
            <a:r>
              <a:rPr lang="en-US" sz="2000" dirty="0"/>
              <a:t>Presentation of the </a:t>
            </a:r>
            <a:r>
              <a:rPr lang="en-US" sz="2000" dirty="0" err="1"/>
              <a:t>Hagemeyer</a:t>
            </a:r>
            <a:r>
              <a:rPr lang="en-US" sz="2000" dirty="0"/>
              <a:t> Award</a:t>
            </a:r>
          </a:p>
          <a:p>
            <a:pPr marL="173038" indent="-173038" algn="ctr" eaLnBrk="0" hangingPunct="0">
              <a:spcBef>
                <a:spcPts val="0"/>
              </a:spcBef>
              <a:spcAft>
                <a:spcPts val="0"/>
              </a:spcAft>
              <a:tabLst>
                <a:tab pos="4572000" algn="l"/>
              </a:tabLst>
              <a:defRPr/>
            </a:pPr>
            <a:endParaRPr lang="en-US" sz="1200" dirty="0" smtClean="0">
              <a:solidFill>
                <a:schemeClr val="accent6">
                  <a:lumMod val="75000"/>
                </a:schemeClr>
              </a:solidFill>
              <a:latin typeface="Arial" pitchFamily="34" charset="0"/>
            </a:endParaRPr>
          </a:p>
          <a:p>
            <a:pPr marL="173038" indent="-173038" algn="ctr" eaLnBrk="0" hangingPunct="0">
              <a:spcBef>
                <a:spcPts val="0"/>
              </a:spcBef>
              <a:spcAft>
                <a:spcPts val="0"/>
              </a:spcAft>
              <a:tabLst>
                <a:tab pos="4572000" algn="l"/>
              </a:tabLst>
              <a:defRPr/>
            </a:pPr>
            <a:r>
              <a:rPr lang="en-US" sz="2000" dirty="0" smtClean="0">
                <a:solidFill>
                  <a:schemeClr val="accent6">
                    <a:lumMod val="75000"/>
                  </a:schemeClr>
                </a:solidFill>
                <a:latin typeface="Arial" pitchFamily="34" charset="0"/>
              </a:rPr>
              <a:t>1:30 PM – 1:45 PM</a:t>
            </a:r>
            <a:endParaRPr lang="en-US" sz="2000" dirty="0">
              <a:solidFill>
                <a:schemeClr val="accent6">
                  <a:lumMod val="75000"/>
                </a:schemeClr>
              </a:solidFill>
              <a:latin typeface="Arial" pitchFamily="34" charset="0"/>
            </a:endParaRPr>
          </a:p>
          <a:p>
            <a:pPr marL="173038" indent="-173038" algn="ctr" eaLnBrk="0" hangingPunct="0">
              <a:spcBef>
                <a:spcPts val="0"/>
              </a:spcBef>
              <a:spcAft>
                <a:spcPts val="0"/>
              </a:spcAft>
              <a:tabLst>
                <a:tab pos="4572000" algn="l"/>
              </a:tabLst>
              <a:defRPr/>
            </a:pPr>
            <a:r>
              <a:rPr lang="en-US" sz="2000" dirty="0">
                <a:latin typeface="Arial" pitchFamily="34" charset="0"/>
              </a:rPr>
              <a:t>Invited Speaker - Mr. David Jones</a:t>
            </a:r>
          </a:p>
          <a:p>
            <a:pPr marL="173038" indent="-173038" algn="ctr" eaLnBrk="0" hangingPunct="0">
              <a:spcBef>
                <a:spcPts val="0"/>
              </a:spcBef>
              <a:spcAft>
                <a:spcPts val="0"/>
              </a:spcAft>
              <a:tabLst>
                <a:tab pos="4572000" algn="l"/>
              </a:tabLst>
              <a:defRPr/>
            </a:pPr>
            <a:r>
              <a:rPr lang="en-US" sz="2000" dirty="0">
                <a:latin typeface="Arial" pitchFamily="34" charset="0"/>
              </a:rPr>
              <a:t>President &amp; CEO, </a:t>
            </a:r>
            <a:r>
              <a:rPr lang="en-US" sz="2000" dirty="0" err="1">
                <a:latin typeface="Arial" pitchFamily="34" charset="0"/>
              </a:rPr>
              <a:t>StormCenter</a:t>
            </a:r>
            <a:r>
              <a:rPr lang="en-US" sz="2000" dirty="0">
                <a:latin typeface="Arial" pitchFamily="34" charset="0"/>
              </a:rPr>
              <a:t> Communications Inc.</a:t>
            </a:r>
          </a:p>
          <a:p>
            <a:pPr marL="173038" indent="-173038" algn="ctr" eaLnBrk="0" hangingPunct="0">
              <a:spcBef>
                <a:spcPts val="0"/>
              </a:spcBef>
              <a:spcAft>
                <a:spcPts val="0"/>
              </a:spcAft>
              <a:tabLst>
                <a:tab pos="4572000" algn="l"/>
              </a:tabLst>
              <a:defRPr/>
            </a:pPr>
            <a:endParaRPr lang="en-US" sz="1050" dirty="0">
              <a:solidFill>
                <a:srgbClr val="000080"/>
              </a:solidFill>
              <a:latin typeface="Arial" pitchFamily="34" charset="0"/>
            </a:endParaRPr>
          </a:p>
          <a:p>
            <a:pPr marL="173038" indent="-173038" algn="ctr" eaLnBrk="0" hangingPunct="0">
              <a:spcBef>
                <a:spcPts val="0"/>
              </a:spcBef>
              <a:spcAft>
                <a:spcPts val="0"/>
              </a:spcAft>
              <a:tabLst>
                <a:tab pos="4572000" algn="l"/>
              </a:tabLst>
              <a:defRPr/>
            </a:pPr>
            <a:r>
              <a:rPr lang="en-US" sz="2000" dirty="0" smtClean="0">
                <a:solidFill>
                  <a:schemeClr val="accent6">
                    <a:lumMod val="75000"/>
                  </a:schemeClr>
                </a:solidFill>
                <a:latin typeface="Arial" pitchFamily="34" charset="0"/>
              </a:rPr>
              <a:t>1:45 PM </a:t>
            </a:r>
            <a:r>
              <a:rPr lang="en-US" sz="2000" dirty="0">
                <a:solidFill>
                  <a:schemeClr val="accent6">
                    <a:lumMod val="75000"/>
                  </a:schemeClr>
                </a:solidFill>
                <a:latin typeface="Arial" pitchFamily="34" charset="0"/>
              </a:rPr>
              <a:t>– </a:t>
            </a:r>
            <a:r>
              <a:rPr lang="en-US" sz="2000" dirty="0" smtClean="0">
                <a:solidFill>
                  <a:schemeClr val="accent6">
                    <a:lumMod val="75000"/>
                  </a:schemeClr>
                </a:solidFill>
                <a:latin typeface="Arial" pitchFamily="34" charset="0"/>
              </a:rPr>
              <a:t>3:15 PM</a:t>
            </a:r>
            <a:endParaRPr lang="en-US" sz="2000" dirty="0">
              <a:solidFill>
                <a:schemeClr val="accent6">
                  <a:lumMod val="75000"/>
                </a:schemeClr>
              </a:solidFill>
              <a:latin typeface="Arial" pitchFamily="34" charset="0"/>
            </a:endParaRPr>
          </a:p>
          <a:p>
            <a:pPr algn="ctr" eaLnBrk="0" hangingPunct="0">
              <a:spcBef>
                <a:spcPts val="0"/>
              </a:spcBef>
              <a:spcAft>
                <a:spcPts val="0"/>
              </a:spcAft>
              <a:defRPr/>
            </a:pPr>
            <a:r>
              <a:rPr lang="en-US" sz="2000" dirty="0" smtClean="0">
                <a:latin typeface="Arial" pitchFamily="34" charset="0"/>
              </a:rPr>
              <a:t>Social Science Applications to the TC Forecast</a:t>
            </a:r>
          </a:p>
          <a:p>
            <a:pPr algn="ctr" eaLnBrk="0" hangingPunct="0">
              <a:spcBef>
                <a:spcPts val="0"/>
              </a:spcBef>
              <a:spcAft>
                <a:spcPts val="0"/>
              </a:spcAft>
              <a:defRPr/>
            </a:pPr>
            <a:r>
              <a:rPr lang="en-US" sz="2000" dirty="0" smtClean="0">
                <a:latin typeface="Arial" pitchFamily="34" charset="0"/>
              </a:rPr>
              <a:t>and Warning Notification Problem</a:t>
            </a:r>
            <a:endParaRPr lang="en-US" sz="2000" dirty="0">
              <a:latin typeface="Arial" pitchFamily="34" charset="0"/>
            </a:endParaRPr>
          </a:p>
        </p:txBody>
      </p:sp>
      <p:sp>
        <p:nvSpPr>
          <p:cNvPr id="5" name="Rectangle 4"/>
          <p:cNvSpPr/>
          <p:nvPr/>
        </p:nvSpPr>
        <p:spPr>
          <a:xfrm>
            <a:off x="247650" y="1065213"/>
            <a:ext cx="8648700" cy="584200"/>
          </a:xfrm>
          <a:prstGeom prst="rect">
            <a:avLst/>
          </a:prstGeom>
          <a:ln>
            <a:solidFill>
              <a:schemeClr val="accent6">
                <a:lumMod val="75000"/>
              </a:schemeClr>
            </a:solidFill>
          </a:ln>
        </p:spPr>
        <p:txBody>
          <a:bodyPr>
            <a:spAutoFit/>
          </a:bodyPr>
          <a:lstStyle/>
          <a:p>
            <a:pPr marL="173038" indent="-173038" algn="ctr" eaLnBrk="0" hangingPunct="0">
              <a:spcBef>
                <a:spcPts val="0"/>
              </a:spcBef>
              <a:spcAft>
                <a:spcPts val="0"/>
              </a:spcAft>
              <a:tabLst>
                <a:tab pos="4572000" algn="l"/>
              </a:tabLst>
              <a:defRPr/>
            </a:pPr>
            <a:r>
              <a:rPr lang="en-US" sz="3200" dirty="0">
                <a:solidFill>
                  <a:schemeClr val="accent6">
                    <a:lumMod val="75000"/>
                  </a:schemeClr>
                </a:solidFill>
                <a:latin typeface="Arial" pitchFamily="34" charset="0"/>
              </a:rPr>
              <a:t>Day </a:t>
            </a:r>
            <a:r>
              <a:rPr lang="en-US" sz="3200" dirty="0" smtClean="0">
                <a:solidFill>
                  <a:schemeClr val="accent6">
                    <a:lumMod val="75000"/>
                  </a:schemeClr>
                </a:solidFill>
                <a:latin typeface="Arial" pitchFamily="34" charset="0"/>
              </a:rPr>
              <a:t>3 </a:t>
            </a:r>
            <a:r>
              <a:rPr lang="en-US" sz="3200" dirty="0">
                <a:solidFill>
                  <a:schemeClr val="accent6">
                    <a:lumMod val="75000"/>
                  </a:schemeClr>
                </a:solidFill>
                <a:latin typeface="Arial" pitchFamily="34" charset="0"/>
              </a:rPr>
              <a:t>– Thursday, 8 March</a:t>
            </a: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7" name="Text Box 4"/>
          <p:cNvSpPr txBox="1">
            <a:spLocks noChangeArrowheads="1"/>
          </p:cNvSpPr>
          <p:nvPr/>
        </p:nvSpPr>
        <p:spPr bwMode="auto">
          <a:xfrm>
            <a:off x="671513" y="247650"/>
            <a:ext cx="7802562" cy="558800"/>
          </a:xfrm>
          <a:prstGeom prst="rect">
            <a:avLst/>
          </a:prstGeom>
          <a:noFill/>
          <a:ln w="12700">
            <a:noFill/>
            <a:miter lim="800000"/>
            <a:headEnd type="none" w="sm" len="sm"/>
            <a:tailEnd type="none" w="sm" len="sm"/>
          </a:ln>
        </p:spPr>
        <p:txBody>
          <a:bodyPr>
            <a:spAutoFit/>
          </a:bodyPr>
          <a:lstStyle/>
          <a:p>
            <a:pPr algn="ctr" eaLnBrk="0" hangingPunct="0">
              <a:lnSpc>
                <a:spcPct val="85000"/>
              </a:lnSpc>
            </a:pPr>
            <a:r>
              <a:rPr lang="en-US" sz="3600" dirty="0" smtClean="0"/>
              <a:t>Forum </a:t>
            </a:r>
            <a:r>
              <a:rPr lang="en-US" sz="3600" dirty="0"/>
              <a:t>Agenda</a:t>
            </a:r>
          </a:p>
        </p:txBody>
      </p:sp>
      <p:sp>
        <p:nvSpPr>
          <p:cNvPr id="10245" name="Rectangle 6"/>
          <p:cNvSpPr>
            <a:spLocks noChangeArrowheads="1"/>
          </p:cNvSpPr>
          <p:nvPr/>
        </p:nvSpPr>
        <p:spPr bwMode="auto">
          <a:xfrm>
            <a:off x="0" y="1963738"/>
            <a:ext cx="9144000" cy="3046988"/>
          </a:xfrm>
          <a:prstGeom prst="rect">
            <a:avLst/>
          </a:prstGeom>
          <a:noFill/>
          <a:ln w="9525" algn="ctr">
            <a:noFill/>
            <a:miter lim="800000"/>
            <a:headEnd/>
            <a:tailEnd/>
          </a:ln>
        </p:spPr>
        <p:txBody>
          <a:bodyPr>
            <a:spAutoFit/>
          </a:bodyPr>
          <a:lstStyle/>
          <a:p>
            <a:pPr marL="173038" indent="-173038" algn="ctr" eaLnBrk="0" hangingPunct="0">
              <a:spcBef>
                <a:spcPts val="0"/>
              </a:spcBef>
              <a:spcAft>
                <a:spcPts val="0"/>
              </a:spcAft>
              <a:tabLst>
                <a:tab pos="4572000" algn="l"/>
              </a:tabLst>
              <a:defRPr/>
            </a:pPr>
            <a:r>
              <a:rPr lang="en-US" sz="2800" dirty="0">
                <a:latin typeface="Arial" pitchFamily="34" charset="0"/>
              </a:rPr>
              <a:t>Final Plenary Session</a:t>
            </a:r>
          </a:p>
          <a:p>
            <a:pPr marL="173038" indent="-173038" algn="ctr" eaLnBrk="0" hangingPunct="0">
              <a:spcBef>
                <a:spcPts val="0"/>
              </a:spcBef>
              <a:spcAft>
                <a:spcPts val="0"/>
              </a:spcAft>
              <a:tabLst>
                <a:tab pos="4572000" algn="l"/>
              </a:tabLst>
              <a:defRPr/>
            </a:pPr>
            <a:r>
              <a:rPr lang="en-US" sz="2800" dirty="0" smtClean="0">
                <a:solidFill>
                  <a:schemeClr val="accent6">
                    <a:lumMod val="75000"/>
                  </a:schemeClr>
                </a:solidFill>
                <a:latin typeface="Arial" pitchFamily="34" charset="0"/>
              </a:rPr>
              <a:t>3:15 PM – 4:30 PM</a:t>
            </a:r>
          </a:p>
          <a:p>
            <a:pPr marL="173038" indent="-173038" algn="ctr" eaLnBrk="0" hangingPunct="0">
              <a:spcBef>
                <a:spcPts val="0"/>
              </a:spcBef>
              <a:spcAft>
                <a:spcPts val="0"/>
              </a:spcAft>
              <a:tabLst>
                <a:tab pos="4572000" algn="l"/>
              </a:tabLst>
              <a:defRPr/>
            </a:pPr>
            <a:endParaRPr lang="en-US" dirty="0" smtClean="0">
              <a:latin typeface="Arial" pitchFamily="34" charset="0"/>
            </a:endParaRPr>
          </a:p>
          <a:p>
            <a:pPr marL="173038" indent="-173038" algn="ctr" eaLnBrk="0" hangingPunct="0">
              <a:spcBef>
                <a:spcPts val="0"/>
              </a:spcBef>
              <a:spcAft>
                <a:spcPts val="0"/>
              </a:spcAft>
              <a:tabLst>
                <a:tab pos="4572000" algn="l"/>
              </a:tabLst>
              <a:defRPr/>
            </a:pPr>
            <a:r>
              <a:rPr lang="en-US" sz="2800" dirty="0" smtClean="0">
                <a:latin typeface="Arial" pitchFamily="34" charset="0"/>
              </a:rPr>
              <a:t>WG/HWSOR</a:t>
            </a:r>
            <a:r>
              <a:rPr lang="en-US" sz="2800" dirty="0">
                <a:latin typeface="Arial" pitchFamily="34" charset="0"/>
              </a:rPr>
              <a:t>:  Action Item Review</a:t>
            </a:r>
          </a:p>
          <a:p>
            <a:pPr algn="ctr" eaLnBrk="0" hangingPunct="0">
              <a:spcBef>
                <a:spcPts val="0"/>
              </a:spcBef>
              <a:spcAft>
                <a:spcPts val="0"/>
              </a:spcAft>
              <a:defRPr/>
            </a:pPr>
            <a:r>
              <a:rPr lang="en-US" sz="2800" dirty="0" smtClean="0">
                <a:latin typeface="Arial" pitchFamily="34" charset="0"/>
              </a:rPr>
              <a:t>Conference Wrap-up</a:t>
            </a:r>
          </a:p>
          <a:p>
            <a:pPr algn="ctr" eaLnBrk="0" hangingPunct="0">
              <a:spcBef>
                <a:spcPts val="0"/>
              </a:spcBef>
              <a:spcAft>
                <a:spcPts val="0"/>
              </a:spcAft>
              <a:defRPr/>
            </a:pPr>
            <a:r>
              <a:rPr lang="en-US" sz="2800" dirty="0" smtClean="0">
                <a:latin typeface="Arial" pitchFamily="34" charset="0"/>
              </a:rPr>
              <a:t>Final </a:t>
            </a:r>
            <a:r>
              <a:rPr lang="en-US" sz="2800" dirty="0">
                <a:latin typeface="Arial" pitchFamily="34" charset="0"/>
              </a:rPr>
              <a:t>Wrap-Up</a:t>
            </a:r>
          </a:p>
          <a:p>
            <a:pPr algn="ctr" eaLnBrk="0" hangingPunct="0">
              <a:spcBef>
                <a:spcPts val="0"/>
              </a:spcBef>
              <a:spcAft>
                <a:spcPts val="0"/>
              </a:spcAft>
              <a:defRPr/>
            </a:pPr>
            <a:r>
              <a:rPr lang="en-US" sz="2800" dirty="0" smtClean="0">
                <a:latin typeface="Arial" pitchFamily="34" charset="0"/>
              </a:rPr>
              <a:t>Adjourn</a:t>
            </a:r>
            <a:endParaRPr lang="en-US" sz="2800" b="0" dirty="0">
              <a:latin typeface="Arial" pitchFamily="34" charset="0"/>
            </a:endParaRPr>
          </a:p>
        </p:txBody>
      </p:sp>
      <p:sp>
        <p:nvSpPr>
          <p:cNvPr id="5" name="Rectangle 4"/>
          <p:cNvSpPr/>
          <p:nvPr/>
        </p:nvSpPr>
        <p:spPr>
          <a:xfrm>
            <a:off x="123825" y="1133475"/>
            <a:ext cx="8896350" cy="584200"/>
          </a:xfrm>
          <a:prstGeom prst="rect">
            <a:avLst/>
          </a:prstGeom>
          <a:ln>
            <a:solidFill>
              <a:schemeClr val="accent6">
                <a:lumMod val="75000"/>
              </a:schemeClr>
            </a:solidFill>
          </a:ln>
        </p:spPr>
        <p:txBody>
          <a:bodyPr>
            <a:spAutoFit/>
          </a:bodyPr>
          <a:lstStyle/>
          <a:p>
            <a:pPr marL="173038" indent="-173038" algn="ctr" eaLnBrk="0" hangingPunct="0">
              <a:spcBef>
                <a:spcPts val="0"/>
              </a:spcBef>
              <a:spcAft>
                <a:spcPts val="0"/>
              </a:spcAft>
              <a:tabLst>
                <a:tab pos="4572000" algn="l"/>
              </a:tabLst>
              <a:defRPr/>
            </a:pPr>
            <a:r>
              <a:rPr lang="en-US" sz="3200" dirty="0">
                <a:solidFill>
                  <a:schemeClr val="accent6">
                    <a:lumMod val="75000"/>
                  </a:schemeClr>
                </a:solidFill>
                <a:latin typeface="Arial" pitchFamily="34" charset="0"/>
              </a:rPr>
              <a:t>Day </a:t>
            </a:r>
            <a:r>
              <a:rPr lang="en-US" sz="3200" dirty="0" smtClean="0">
                <a:solidFill>
                  <a:schemeClr val="accent6">
                    <a:lumMod val="75000"/>
                  </a:schemeClr>
                </a:solidFill>
                <a:latin typeface="Arial" pitchFamily="34" charset="0"/>
              </a:rPr>
              <a:t>3 </a:t>
            </a:r>
            <a:r>
              <a:rPr lang="en-US" sz="3200" dirty="0">
                <a:solidFill>
                  <a:schemeClr val="accent6">
                    <a:lumMod val="75000"/>
                  </a:schemeClr>
                </a:solidFill>
                <a:latin typeface="Arial" pitchFamily="34" charset="0"/>
              </a:rPr>
              <a:t>– Thursday, 8 March</a:t>
            </a: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5" name="Text Box 1037"/>
          <p:cNvSpPr txBox="1">
            <a:spLocks noChangeArrowheads="1"/>
          </p:cNvSpPr>
          <p:nvPr/>
        </p:nvSpPr>
        <p:spPr bwMode="auto">
          <a:xfrm>
            <a:off x="699294" y="198438"/>
            <a:ext cx="7802562" cy="558800"/>
          </a:xfrm>
          <a:prstGeom prst="rect">
            <a:avLst/>
          </a:prstGeom>
          <a:noFill/>
          <a:ln w="12700">
            <a:noFill/>
            <a:miter lim="800000"/>
            <a:headEnd type="none" w="sm" len="sm"/>
            <a:tailEnd type="none" w="sm" len="sm"/>
          </a:ln>
        </p:spPr>
        <p:txBody>
          <a:bodyPr>
            <a:spAutoFit/>
          </a:bodyPr>
          <a:lstStyle/>
          <a:p>
            <a:pPr algn="ctr" eaLnBrk="0" hangingPunct="0">
              <a:lnSpc>
                <a:spcPct val="85000"/>
              </a:lnSpc>
            </a:pPr>
            <a:r>
              <a:rPr lang="en-US" sz="3600"/>
              <a:t>Conference Logistics</a:t>
            </a:r>
          </a:p>
        </p:txBody>
      </p:sp>
      <p:graphicFrame>
        <p:nvGraphicFramePr>
          <p:cNvPr id="85080" name="Group 88"/>
          <p:cNvGraphicFramePr>
            <a:graphicFrameLocks noGrp="1"/>
          </p:cNvGraphicFramePr>
          <p:nvPr>
            <p:extLst>
              <p:ext uri="{D42A27DB-BD31-4B8C-83A1-F6EECF244321}">
                <p14:modId xmlns:p14="http://schemas.microsoft.com/office/powerpoint/2010/main" val="2825685440"/>
              </p:ext>
            </p:extLst>
          </p:nvPr>
        </p:nvGraphicFramePr>
        <p:xfrm>
          <a:off x="406400" y="1514475"/>
          <a:ext cx="8388350" cy="4389120"/>
        </p:xfrm>
        <a:graphic>
          <a:graphicData uri="http://schemas.openxmlformats.org/drawingml/2006/table">
            <a:tbl>
              <a:tblPr/>
              <a:tblGrid>
                <a:gridCol w="4194175"/>
                <a:gridCol w="4194175"/>
              </a:tblGrid>
              <a:tr h="457200">
                <a:tc>
                  <a:txBody>
                    <a:bodyPr/>
                    <a:lstStyle/>
                    <a:p>
                      <a:pPr marL="0" marR="0" lvl="0" indent="0" algn="l" defTabSz="914400" rtl="0" eaLnBrk="0" fontAlgn="base" latinLnBrk="0" hangingPunct="0">
                        <a:lnSpc>
                          <a:spcPct val="100000"/>
                        </a:lnSpc>
                        <a:spcBef>
                          <a:spcPts val="0"/>
                        </a:spcBef>
                        <a:spcAft>
                          <a:spcPct val="0"/>
                        </a:spcAft>
                        <a:buClrTx/>
                        <a:buSzTx/>
                        <a:buFontTx/>
                        <a:buNone/>
                        <a:tabLst/>
                      </a:pPr>
                      <a:r>
                        <a:rPr kumimoji="0" lang="en-US" sz="1800" b="1" i="0" u="none" strike="noStrike" cap="none" normalizeH="0" baseline="0" dirty="0" smtClean="0">
                          <a:ln>
                            <a:noFill/>
                          </a:ln>
                          <a:solidFill>
                            <a:schemeClr val="tx1"/>
                          </a:solidFill>
                          <a:effectLst/>
                          <a:latin typeface="Arial" pitchFamily="34" charset="0"/>
                        </a:rPr>
                        <a:t>Forum Technical Director</a:t>
                      </a:r>
                    </a:p>
                    <a:p>
                      <a:pPr marL="0" marR="0" lvl="0" indent="0" algn="l" defTabSz="914400" rtl="0" eaLnBrk="0" fontAlgn="base" latinLnBrk="0" hangingPunct="0">
                        <a:lnSpc>
                          <a:spcPct val="100000"/>
                        </a:lnSpc>
                        <a:spcBef>
                          <a:spcPts val="0"/>
                        </a:spcBef>
                        <a:spcAft>
                          <a:spcPct val="0"/>
                        </a:spcAft>
                        <a:buClrTx/>
                        <a:buSzTx/>
                        <a:buFontTx/>
                        <a:buNone/>
                        <a:tabLst/>
                      </a:pPr>
                      <a:r>
                        <a:rPr kumimoji="0" lang="en-US" sz="1800" b="1" i="0" u="none" strike="noStrike" cap="none" normalizeH="0" baseline="0" dirty="0" smtClean="0">
                          <a:ln>
                            <a:noFill/>
                          </a:ln>
                          <a:solidFill>
                            <a:schemeClr val="tx1"/>
                          </a:solidFill>
                          <a:effectLst/>
                          <a:latin typeface="Arial" pitchFamily="34" charset="0"/>
                        </a:rPr>
                        <a:t>Assistant Director</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ts val="0"/>
                        </a:spcBef>
                        <a:spcAft>
                          <a:spcPct val="0"/>
                        </a:spcAft>
                        <a:buClrTx/>
                        <a:buSzTx/>
                        <a:buFontTx/>
                        <a:buNone/>
                        <a:tabLst/>
                      </a:pPr>
                      <a:r>
                        <a:rPr kumimoji="0" lang="en-US" sz="1800" b="1" i="0" u="none" strike="noStrike" cap="none" normalizeH="0" baseline="0" dirty="0" smtClean="0">
                          <a:ln>
                            <a:noFill/>
                          </a:ln>
                          <a:solidFill>
                            <a:schemeClr val="tx1"/>
                          </a:solidFill>
                          <a:effectLst/>
                          <a:latin typeface="Arial" pitchFamily="34" charset="0"/>
                        </a:rPr>
                        <a:t>Mr. Bob Dumont</a:t>
                      </a:r>
                    </a:p>
                    <a:p>
                      <a:pPr marL="0" marR="0" lvl="0" indent="0" algn="l" defTabSz="914400" rtl="0" eaLnBrk="0" fontAlgn="base" latinLnBrk="0" hangingPunct="0">
                        <a:lnSpc>
                          <a:spcPct val="100000"/>
                        </a:lnSpc>
                        <a:spcBef>
                          <a:spcPts val="0"/>
                        </a:spcBef>
                        <a:spcAft>
                          <a:spcPct val="0"/>
                        </a:spcAft>
                        <a:buClrTx/>
                        <a:buSzTx/>
                        <a:buFontTx/>
                        <a:buNone/>
                        <a:tabLst/>
                      </a:pPr>
                      <a:r>
                        <a:rPr kumimoji="0" lang="en-US" sz="1800" b="1" i="0" u="none" strike="noStrike" cap="none" normalizeH="0" baseline="0" dirty="0" smtClean="0">
                          <a:ln>
                            <a:noFill/>
                          </a:ln>
                          <a:solidFill>
                            <a:schemeClr val="tx1"/>
                          </a:solidFill>
                          <a:effectLst/>
                          <a:latin typeface="Arial" pitchFamily="34" charset="0"/>
                        </a:rPr>
                        <a:t>Ms. Erin McNamara</a:t>
                      </a: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57200">
                <a:tc>
                  <a:txBody>
                    <a:bodyPr/>
                    <a:lstStyle/>
                    <a:p>
                      <a:pPr marL="0" marR="0" lvl="0" indent="0" algn="l" defTabSz="914400" rtl="0" eaLnBrk="0" fontAlgn="base" latinLnBrk="0" hangingPunct="0">
                        <a:lnSpc>
                          <a:spcPct val="100000"/>
                        </a:lnSpc>
                        <a:spcBef>
                          <a:spcPts val="0"/>
                        </a:spcBef>
                        <a:spcAft>
                          <a:spcPct val="0"/>
                        </a:spcAft>
                        <a:buClrTx/>
                        <a:buSzTx/>
                        <a:buFontTx/>
                        <a:buNone/>
                        <a:tabLst/>
                      </a:pPr>
                      <a:r>
                        <a:rPr lang="en-US" sz="1800" b="1" i="0" kern="1200" dirty="0" smtClean="0">
                          <a:solidFill>
                            <a:schemeClr val="tx1"/>
                          </a:solidFill>
                          <a:latin typeface="+mn-lt"/>
                          <a:ea typeface="+mn-ea"/>
                          <a:cs typeface="+mn-cs"/>
                        </a:rPr>
                        <a:t>Forum Coordinator for Logistics</a:t>
                      </a:r>
                      <a:endParaRPr kumimoji="0" lang="en-US" sz="1800" b="1" i="0" u="none" strike="noStrike" cap="none" normalizeH="0" baseline="0" dirty="0" smtClean="0">
                        <a:ln>
                          <a:noFill/>
                        </a:ln>
                        <a:solidFill>
                          <a:schemeClr val="tx1"/>
                        </a:solidFill>
                        <a:effectLst/>
                        <a:latin typeface="+mn-lt"/>
                      </a:endParaRP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ts val="0"/>
                        </a:spcBef>
                        <a:spcAft>
                          <a:spcPct val="0"/>
                        </a:spcAft>
                        <a:buClrTx/>
                        <a:buSzTx/>
                        <a:buFontTx/>
                        <a:buNone/>
                        <a:tabLst/>
                      </a:pPr>
                      <a:r>
                        <a:rPr kumimoji="0" lang="en-US" sz="1800" b="1" i="0" u="none" strike="noStrike" cap="none" normalizeH="0" baseline="0" dirty="0" smtClean="0">
                          <a:ln>
                            <a:noFill/>
                          </a:ln>
                          <a:solidFill>
                            <a:schemeClr val="tx1"/>
                          </a:solidFill>
                          <a:effectLst/>
                          <a:latin typeface="Arial" pitchFamily="34" charset="0"/>
                        </a:rPr>
                        <a:t>Ms. Erin McNamara</a:t>
                      </a: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57200">
                <a:tc>
                  <a:txBody>
                    <a:bodyPr/>
                    <a:lstStyle/>
                    <a:p>
                      <a:pPr marL="0" marR="0" lvl="0" indent="0" algn="l" defTabSz="914400" rtl="0" eaLnBrk="0" fontAlgn="base" latinLnBrk="0" hangingPunct="0">
                        <a:lnSpc>
                          <a:spcPct val="100000"/>
                        </a:lnSpc>
                        <a:spcBef>
                          <a:spcPts val="0"/>
                        </a:spcBef>
                        <a:spcAft>
                          <a:spcPct val="0"/>
                        </a:spcAft>
                        <a:buClrTx/>
                        <a:buSzTx/>
                        <a:buFontTx/>
                        <a:buNone/>
                        <a:tabLst/>
                      </a:pPr>
                      <a:r>
                        <a:rPr kumimoji="0" lang="en-US" sz="1800" b="1" i="0" u="none" strike="noStrike" cap="none" normalizeH="0" baseline="0" dirty="0" smtClean="0">
                          <a:ln>
                            <a:noFill/>
                          </a:ln>
                          <a:solidFill>
                            <a:schemeClr val="tx1"/>
                          </a:solidFill>
                          <a:effectLst/>
                          <a:latin typeface="Arial" pitchFamily="34" charset="0"/>
                        </a:rPr>
                        <a:t>Audiovisual </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ts val="0"/>
                        </a:spcBef>
                        <a:spcAft>
                          <a:spcPct val="0"/>
                        </a:spcAft>
                        <a:buClrTx/>
                        <a:buSzTx/>
                        <a:buFontTx/>
                        <a:buNone/>
                        <a:tabLst/>
                      </a:pPr>
                      <a:r>
                        <a:rPr kumimoji="0" lang="en-US" sz="1800" b="1" i="0" u="none" strike="noStrike" cap="none" normalizeH="0" baseline="0" dirty="0" smtClean="0">
                          <a:ln>
                            <a:noFill/>
                          </a:ln>
                          <a:solidFill>
                            <a:schemeClr val="tx1"/>
                          </a:solidFill>
                          <a:effectLst/>
                          <a:latin typeface="Arial" pitchFamily="34" charset="0"/>
                        </a:rPr>
                        <a:t>Mr. Ken Barnett</a:t>
                      </a:r>
                    </a:p>
                    <a:p>
                      <a:pPr marL="0" marR="0" lvl="0" indent="0" algn="l" defTabSz="914400" rtl="0" eaLnBrk="0" fontAlgn="base" latinLnBrk="0" hangingPunct="0">
                        <a:lnSpc>
                          <a:spcPct val="100000"/>
                        </a:lnSpc>
                        <a:spcBef>
                          <a:spcPts val="0"/>
                        </a:spcBef>
                        <a:spcAft>
                          <a:spcPct val="0"/>
                        </a:spcAft>
                        <a:buClrTx/>
                        <a:buSzTx/>
                        <a:buFontTx/>
                        <a:buNone/>
                        <a:tabLst/>
                      </a:pPr>
                      <a:r>
                        <a:rPr kumimoji="0" lang="en-US" sz="1800" b="1" i="0" u="none" strike="noStrike" cap="none" normalizeH="0" baseline="0" dirty="0" smtClean="0">
                          <a:ln>
                            <a:noFill/>
                          </a:ln>
                          <a:solidFill>
                            <a:schemeClr val="tx1"/>
                          </a:solidFill>
                          <a:effectLst/>
                          <a:latin typeface="Arial" pitchFamily="34" charset="0"/>
                        </a:rPr>
                        <a:t>Mr. Tony Ramirez</a:t>
                      </a: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57200">
                <a:tc>
                  <a:txBody>
                    <a:bodyPr/>
                    <a:lstStyle/>
                    <a:p>
                      <a:pPr marL="0" marR="0" lvl="0" indent="0" algn="l" defTabSz="914400" rtl="0" eaLnBrk="0" fontAlgn="base" latinLnBrk="0" hangingPunct="0">
                        <a:lnSpc>
                          <a:spcPct val="100000"/>
                        </a:lnSpc>
                        <a:spcBef>
                          <a:spcPts val="0"/>
                        </a:spcBef>
                        <a:spcAft>
                          <a:spcPct val="0"/>
                        </a:spcAft>
                        <a:buClrTx/>
                        <a:buSzTx/>
                        <a:buFontTx/>
                        <a:buNone/>
                        <a:tabLst/>
                      </a:pPr>
                      <a:r>
                        <a:rPr kumimoji="0" lang="en-US" sz="1800" b="1" i="0" u="none" strike="noStrike" cap="none" normalizeH="0" baseline="0" dirty="0" smtClean="0">
                          <a:ln>
                            <a:noFill/>
                          </a:ln>
                          <a:solidFill>
                            <a:schemeClr val="tx1"/>
                          </a:solidFill>
                          <a:effectLst/>
                          <a:latin typeface="Arial" pitchFamily="34" charset="0"/>
                        </a:rPr>
                        <a:t>Registrars </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ts val="0"/>
                        </a:spcBef>
                        <a:spcAft>
                          <a:spcPct val="0"/>
                        </a:spcAft>
                        <a:buClrTx/>
                        <a:buSzTx/>
                        <a:buFontTx/>
                        <a:buNone/>
                        <a:tabLst/>
                      </a:pPr>
                      <a:r>
                        <a:rPr kumimoji="0" lang="en-US" sz="1800" b="1" i="0" u="none" strike="noStrike" cap="none" normalizeH="0" baseline="0" dirty="0" smtClean="0">
                          <a:ln>
                            <a:noFill/>
                          </a:ln>
                          <a:solidFill>
                            <a:schemeClr val="tx1"/>
                          </a:solidFill>
                          <a:effectLst/>
                          <a:latin typeface="Arial" pitchFamily="34" charset="0"/>
                        </a:rPr>
                        <a:t>Ms. </a:t>
                      </a:r>
                      <a:r>
                        <a:rPr kumimoji="0" lang="en-US" sz="1800" b="1" i="0" u="none" strike="noStrike" cap="none" normalizeH="0" baseline="0" smtClean="0">
                          <a:ln>
                            <a:noFill/>
                          </a:ln>
                          <a:solidFill>
                            <a:schemeClr val="tx1"/>
                          </a:solidFill>
                          <a:effectLst/>
                          <a:latin typeface="Arial" pitchFamily="34" charset="0"/>
                        </a:rPr>
                        <a:t>Meg Austin</a:t>
                      </a:r>
                      <a:r>
                        <a:rPr kumimoji="0" lang="en-US" sz="1800" b="1" i="0" u="none" strike="noStrike" cap="none" normalizeH="0" baseline="0" dirty="0" smtClean="0">
                          <a:ln>
                            <a:noFill/>
                          </a:ln>
                          <a:solidFill>
                            <a:schemeClr val="tx1"/>
                          </a:solidFill>
                          <a:effectLst/>
                          <a:latin typeface="Arial" pitchFamily="34" charset="0"/>
                        </a:rPr>
                        <a:t>, UCAR</a:t>
                      </a:r>
                    </a:p>
                    <a:p>
                      <a:pPr marL="0" marR="0" lvl="0" indent="0" algn="l" defTabSz="914400" rtl="0" eaLnBrk="0" fontAlgn="base" latinLnBrk="0" hangingPunct="0">
                        <a:lnSpc>
                          <a:spcPct val="100000"/>
                        </a:lnSpc>
                        <a:spcBef>
                          <a:spcPts val="0"/>
                        </a:spcBef>
                        <a:spcAft>
                          <a:spcPct val="0"/>
                        </a:spcAft>
                        <a:buClrTx/>
                        <a:buSzTx/>
                        <a:buFontTx/>
                        <a:buNone/>
                        <a:tabLst/>
                      </a:pPr>
                      <a:r>
                        <a:rPr kumimoji="0" lang="en-US" sz="1800" b="1" i="0" u="none" strike="noStrike" cap="none" normalizeH="0" baseline="0" dirty="0" smtClean="0">
                          <a:ln>
                            <a:noFill/>
                          </a:ln>
                          <a:solidFill>
                            <a:schemeClr val="tx1"/>
                          </a:solidFill>
                          <a:effectLst/>
                          <a:latin typeface="Arial" pitchFamily="34" charset="0"/>
                        </a:rPr>
                        <a:t>Ms. Susan </a:t>
                      </a:r>
                      <a:r>
                        <a:rPr kumimoji="0" lang="en-US" sz="1800" b="1" i="0" u="none" strike="noStrike" cap="none" normalizeH="0" baseline="0" dirty="0" err="1" smtClean="0">
                          <a:ln>
                            <a:noFill/>
                          </a:ln>
                          <a:solidFill>
                            <a:schemeClr val="tx1"/>
                          </a:solidFill>
                          <a:effectLst/>
                          <a:latin typeface="Arial" pitchFamily="34" charset="0"/>
                        </a:rPr>
                        <a:t>Baltuch,UCAR</a:t>
                      </a:r>
                      <a:endParaRPr kumimoji="0" lang="en-US" sz="1800" b="1" i="0" u="none" strike="noStrike" cap="none" normalizeH="0" baseline="0" dirty="0" smtClean="0">
                        <a:ln>
                          <a:noFill/>
                        </a:ln>
                        <a:solidFill>
                          <a:schemeClr val="tx1"/>
                        </a:solidFill>
                        <a:effectLst/>
                        <a:latin typeface="Arial" pitchFamily="34" charset="0"/>
                      </a:endParaRPr>
                    </a:p>
                    <a:p>
                      <a:pPr marL="0" marR="0" lvl="0" indent="0" algn="l" defTabSz="914400" rtl="0" eaLnBrk="0" fontAlgn="base" latinLnBrk="0" hangingPunct="0">
                        <a:lnSpc>
                          <a:spcPct val="100000"/>
                        </a:lnSpc>
                        <a:spcBef>
                          <a:spcPts val="0"/>
                        </a:spcBef>
                        <a:spcAft>
                          <a:spcPct val="0"/>
                        </a:spcAft>
                        <a:buClrTx/>
                        <a:buSzTx/>
                        <a:buFontTx/>
                        <a:buNone/>
                        <a:tabLst/>
                      </a:pPr>
                      <a:r>
                        <a:rPr kumimoji="0" lang="en-US" sz="1800" b="1" i="0" u="none" strike="noStrike" cap="none" normalizeH="0" baseline="0" dirty="0" smtClean="0">
                          <a:ln>
                            <a:noFill/>
                          </a:ln>
                          <a:solidFill>
                            <a:schemeClr val="tx1"/>
                          </a:solidFill>
                          <a:effectLst/>
                          <a:latin typeface="Arial" pitchFamily="34" charset="0"/>
                        </a:rPr>
                        <a:t>Ms. Kendra </a:t>
                      </a:r>
                      <a:r>
                        <a:rPr kumimoji="0" lang="en-US" sz="1800" b="1" i="0" u="none" strike="noStrike" cap="none" normalizeH="0" baseline="0" dirty="0" err="1" smtClean="0">
                          <a:ln>
                            <a:noFill/>
                          </a:ln>
                          <a:solidFill>
                            <a:schemeClr val="tx1"/>
                          </a:solidFill>
                          <a:effectLst/>
                          <a:latin typeface="Arial" pitchFamily="34" charset="0"/>
                        </a:rPr>
                        <a:t>Greb,UCAR</a:t>
                      </a:r>
                      <a:endParaRPr kumimoji="0" lang="en-US" sz="1800" b="1" i="0" u="none" strike="noStrike" cap="none" normalizeH="0" baseline="0" dirty="0" smtClean="0">
                        <a:ln>
                          <a:noFill/>
                        </a:ln>
                        <a:solidFill>
                          <a:schemeClr val="tx1"/>
                        </a:solidFill>
                        <a:effectLst/>
                        <a:latin typeface="Arial" pitchFamily="34" charset="0"/>
                      </a:endParaRP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57200">
                <a:tc>
                  <a:txBody>
                    <a:bodyPr/>
                    <a:lstStyle/>
                    <a:p>
                      <a:pPr marL="0" marR="0" lvl="0" indent="0" algn="l" defTabSz="914400" rtl="0" eaLnBrk="0" fontAlgn="base" latinLnBrk="0" hangingPunct="0">
                        <a:lnSpc>
                          <a:spcPct val="100000"/>
                        </a:lnSpc>
                        <a:spcBef>
                          <a:spcPts val="0"/>
                        </a:spcBef>
                        <a:spcAft>
                          <a:spcPct val="0"/>
                        </a:spcAft>
                        <a:buClrTx/>
                        <a:buSzTx/>
                        <a:buFontTx/>
                        <a:buNone/>
                        <a:tabLst/>
                      </a:pPr>
                      <a:r>
                        <a:rPr kumimoji="0" lang="en-US" sz="1800" b="1" i="0" u="none" strike="noStrike" cap="none" normalizeH="0" baseline="0" dirty="0" smtClean="0">
                          <a:ln>
                            <a:noFill/>
                          </a:ln>
                          <a:solidFill>
                            <a:schemeClr val="tx1"/>
                          </a:solidFill>
                          <a:effectLst/>
                          <a:latin typeface="Arial" pitchFamily="34" charset="0"/>
                        </a:rPr>
                        <a:t>Session Coordinators</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ts val="0"/>
                        </a:spcBef>
                        <a:spcAft>
                          <a:spcPct val="0"/>
                        </a:spcAft>
                        <a:buClrTx/>
                        <a:buSzTx/>
                        <a:buFontTx/>
                        <a:buNone/>
                        <a:tabLst/>
                        <a:defRPr/>
                      </a:pPr>
                      <a:r>
                        <a:rPr kumimoji="0" lang="en-US" sz="1800" b="1" i="0" u="none" strike="noStrike" cap="none" normalizeH="0" baseline="0" dirty="0" smtClean="0">
                          <a:ln>
                            <a:noFill/>
                          </a:ln>
                          <a:solidFill>
                            <a:schemeClr val="tx1"/>
                          </a:solidFill>
                          <a:effectLst/>
                          <a:latin typeface="Arial" pitchFamily="34" charset="0"/>
                        </a:rPr>
                        <a:t>Dr. Paul Try </a:t>
                      </a:r>
                    </a:p>
                    <a:p>
                      <a:pPr marL="0" marR="0" lvl="0" indent="0" algn="l" defTabSz="914400" rtl="0" eaLnBrk="0" fontAlgn="base" latinLnBrk="0" hangingPunct="0">
                        <a:lnSpc>
                          <a:spcPct val="100000"/>
                        </a:lnSpc>
                        <a:spcBef>
                          <a:spcPts val="0"/>
                        </a:spcBef>
                        <a:spcAft>
                          <a:spcPct val="0"/>
                        </a:spcAft>
                        <a:buClrTx/>
                        <a:buSzTx/>
                        <a:buFontTx/>
                        <a:buNone/>
                        <a:tabLst/>
                      </a:pPr>
                      <a:r>
                        <a:rPr kumimoji="0" lang="en-US" sz="1800" b="1" i="0" u="none" strike="noStrike" cap="none" normalizeH="0" baseline="0" dirty="0" smtClean="0">
                          <a:ln>
                            <a:noFill/>
                          </a:ln>
                          <a:solidFill>
                            <a:schemeClr val="tx1"/>
                          </a:solidFill>
                          <a:effectLst/>
                          <a:latin typeface="Arial" pitchFamily="34" charset="0"/>
                        </a:rPr>
                        <a:t>Col Gary </a:t>
                      </a:r>
                      <a:r>
                        <a:rPr kumimoji="0" lang="en-US" sz="1800" b="1" i="0" u="none" strike="noStrike" cap="none" normalizeH="0" baseline="0" dirty="0" err="1" smtClean="0">
                          <a:ln>
                            <a:noFill/>
                          </a:ln>
                          <a:solidFill>
                            <a:schemeClr val="tx1"/>
                          </a:solidFill>
                          <a:effectLst/>
                          <a:latin typeface="Arial" pitchFamily="34" charset="0"/>
                        </a:rPr>
                        <a:t>Kubat</a:t>
                      </a:r>
                      <a:endParaRPr kumimoji="0" lang="en-US" sz="1800" b="1" i="0" u="none" strike="noStrike" cap="none" normalizeH="0" baseline="0" dirty="0" smtClean="0">
                        <a:ln>
                          <a:noFill/>
                        </a:ln>
                        <a:solidFill>
                          <a:schemeClr val="tx1"/>
                        </a:solidFill>
                        <a:effectLst/>
                        <a:latin typeface="Arial" pitchFamily="34" charset="0"/>
                      </a:endParaRPr>
                    </a:p>
                    <a:p>
                      <a:pPr marL="0" marR="0" lvl="0" indent="0" algn="l" defTabSz="914400" rtl="0" eaLnBrk="0" fontAlgn="base" latinLnBrk="0" hangingPunct="0">
                        <a:lnSpc>
                          <a:spcPct val="100000"/>
                        </a:lnSpc>
                        <a:spcBef>
                          <a:spcPts val="0"/>
                        </a:spcBef>
                        <a:spcAft>
                          <a:spcPct val="0"/>
                        </a:spcAft>
                        <a:buClrTx/>
                        <a:buSzTx/>
                        <a:buFontTx/>
                        <a:buNone/>
                        <a:tabLst/>
                      </a:pPr>
                      <a:r>
                        <a:rPr kumimoji="0" lang="en-US" sz="1800" b="1" i="0" u="none" strike="noStrike" cap="none" normalizeH="0" baseline="0" dirty="0" smtClean="0">
                          <a:ln>
                            <a:noFill/>
                          </a:ln>
                          <a:solidFill>
                            <a:schemeClr val="tx1"/>
                          </a:solidFill>
                          <a:effectLst/>
                          <a:latin typeface="Arial" pitchFamily="34" charset="0"/>
                        </a:rPr>
                        <a:t>Ms. Susan </a:t>
                      </a:r>
                      <a:r>
                        <a:rPr kumimoji="0" lang="en-US" sz="1800" b="1" i="0" u="none" strike="noStrike" cap="none" normalizeH="0" baseline="0" dirty="0" err="1" smtClean="0">
                          <a:ln>
                            <a:noFill/>
                          </a:ln>
                          <a:solidFill>
                            <a:schemeClr val="tx1"/>
                          </a:solidFill>
                          <a:effectLst/>
                          <a:latin typeface="Arial" pitchFamily="34" charset="0"/>
                        </a:rPr>
                        <a:t>Callis</a:t>
                      </a:r>
                      <a:endParaRPr kumimoji="0" lang="en-US" sz="1800" b="1" i="0" u="none" strike="noStrike" cap="none" normalizeH="0" baseline="0" dirty="0" smtClean="0">
                        <a:ln>
                          <a:noFill/>
                        </a:ln>
                        <a:solidFill>
                          <a:schemeClr val="tx1"/>
                        </a:solidFill>
                        <a:effectLst/>
                        <a:latin typeface="Arial" pitchFamily="34" charset="0"/>
                      </a:endParaRPr>
                    </a:p>
                    <a:p>
                      <a:pPr marL="0" marR="0" lvl="0" indent="0" algn="l" defTabSz="914400" rtl="0" eaLnBrk="0" fontAlgn="base" latinLnBrk="0" hangingPunct="0">
                        <a:lnSpc>
                          <a:spcPct val="100000"/>
                        </a:lnSpc>
                        <a:spcBef>
                          <a:spcPts val="0"/>
                        </a:spcBef>
                        <a:spcAft>
                          <a:spcPct val="0"/>
                        </a:spcAft>
                        <a:buClrTx/>
                        <a:buSzTx/>
                        <a:buFontTx/>
                        <a:buNone/>
                        <a:tabLst/>
                      </a:pPr>
                      <a:r>
                        <a:rPr kumimoji="0" lang="en-US" sz="1800" b="1" i="0" u="none" strike="noStrike" cap="none" normalizeH="0" baseline="0" dirty="0" smtClean="0">
                          <a:ln>
                            <a:noFill/>
                          </a:ln>
                          <a:solidFill>
                            <a:schemeClr val="tx1"/>
                          </a:solidFill>
                          <a:effectLst/>
                          <a:latin typeface="Arial" pitchFamily="34" charset="0"/>
                        </a:rPr>
                        <a:t>Mr. Floyd </a:t>
                      </a:r>
                      <a:r>
                        <a:rPr kumimoji="0" lang="en-US" sz="1800" b="1" i="0" u="none" strike="noStrike" cap="none" normalizeH="0" baseline="0" dirty="0" err="1" smtClean="0">
                          <a:ln>
                            <a:noFill/>
                          </a:ln>
                          <a:solidFill>
                            <a:schemeClr val="tx1"/>
                          </a:solidFill>
                          <a:effectLst/>
                          <a:latin typeface="Arial" pitchFamily="34" charset="0"/>
                        </a:rPr>
                        <a:t>Hauth</a:t>
                      </a:r>
                      <a:endParaRPr kumimoji="0" lang="en-US" sz="1800" b="1" i="0" u="none" strike="noStrike" cap="none" normalizeH="0" baseline="0" dirty="0" smtClean="0">
                        <a:ln>
                          <a:noFill/>
                        </a:ln>
                        <a:solidFill>
                          <a:schemeClr val="tx1"/>
                        </a:solidFill>
                        <a:effectLst/>
                        <a:latin typeface="Arial" pitchFamily="34" charset="0"/>
                      </a:endParaRPr>
                    </a:p>
                    <a:p>
                      <a:pPr marL="0" marR="0" lvl="0" indent="0" algn="l" defTabSz="914400" rtl="0" eaLnBrk="0" fontAlgn="base" latinLnBrk="0" hangingPunct="0">
                        <a:lnSpc>
                          <a:spcPct val="100000"/>
                        </a:lnSpc>
                        <a:spcBef>
                          <a:spcPts val="0"/>
                        </a:spcBef>
                        <a:spcAft>
                          <a:spcPct val="0"/>
                        </a:spcAft>
                        <a:buClrTx/>
                        <a:buSzTx/>
                        <a:buFontTx/>
                        <a:buNone/>
                        <a:tabLst/>
                      </a:pPr>
                      <a:r>
                        <a:rPr kumimoji="0" lang="en-US" sz="1800" b="1" i="0" u="none" strike="noStrike" cap="none" normalizeH="0" baseline="0" dirty="0" smtClean="0">
                          <a:ln>
                            <a:noFill/>
                          </a:ln>
                          <a:solidFill>
                            <a:schemeClr val="tx1"/>
                          </a:solidFill>
                          <a:effectLst/>
                          <a:latin typeface="Arial" pitchFamily="34" charset="0"/>
                        </a:rPr>
                        <a:t>Dr. Daniel Melendez </a:t>
                      </a:r>
                    </a:p>
                    <a:p>
                      <a:pPr marL="0" marR="0" lvl="0" indent="0" algn="l" defTabSz="914400" rtl="0" eaLnBrk="0" fontAlgn="base" latinLnBrk="0" hangingPunct="0">
                        <a:lnSpc>
                          <a:spcPct val="100000"/>
                        </a:lnSpc>
                        <a:spcBef>
                          <a:spcPts val="0"/>
                        </a:spcBef>
                        <a:spcAft>
                          <a:spcPct val="0"/>
                        </a:spcAft>
                        <a:buClrTx/>
                        <a:buSzTx/>
                        <a:buFontTx/>
                        <a:buNone/>
                        <a:tabLst/>
                      </a:pPr>
                      <a:r>
                        <a:rPr kumimoji="0" lang="en-US" sz="1800" b="1" i="0" u="none" strike="noStrike" cap="none" normalizeH="0" baseline="0" dirty="0" smtClean="0">
                          <a:ln>
                            <a:noFill/>
                          </a:ln>
                          <a:solidFill>
                            <a:schemeClr val="tx1"/>
                          </a:solidFill>
                          <a:effectLst/>
                          <a:latin typeface="Arial" pitchFamily="34" charset="0"/>
                        </a:rPr>
                        <a:t>Mr. Bob Dumont</a:t>
                      </a: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42009" name="Rectangle 4"/>
          <p:cNvSpPr>
            <a:spLocks noChangeArrowheads="1"/>
          </p:cNvSpPr>
          <p:nvPr/>
        </p:nvSpPr>
        <p:spPr bwMode="auto">
          <a:xfrm>
            <a:off x="1028700" y="1031875"/>
            <a:ext cx="7143750" cy="461963"/>
          </a:xfrm>
          <a:prstGeom prst="rect">
            <a:avLst/>
          </a:prstGeom>
          <a:noFill/>
          <a:ln w="9525">
            <a:noFill/>
            <a:miter lim="800000"/>
            <a:headEnd/>
            <a:tailEnd/>
          </a:ln>
        </p:spPr>
        <p:txBody>
          <a:bodyPr>
            <a:spAutoFit/>
          </a:bodyPr>
          <a:lstStyle/>
          <a:p>
            <a:pPr algn="ctr" eaLnBrk="0" hangingPunct="0">
              <a:spcBef>
                <a:spcPct val="20000"/>
              </a:spcBef>
            </a:pPr>
            <a:r>
              <a:rPr lang="en-US" dirty="0" smtClean="0"/>
              <a:t>Chair</a:t>
            </a:r>
            <a:r>
              <a:rPr lang="en-US" dirty="0"/>
              <a:t>:  Mr. Samuel P. Williamson</a:t>
            </a: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dirty="0" smtClean="0"/>
              <a:t>Special Panel</a:t>
            </a:r>
            <a:endParaRPr lang="en-US" sz="4000" dirty="0"/>
          </a:p>
        </p:txBody>
      </p:sp>
      <p:sp>
        <p:nvSpPr>
          <p:cNvPr id="3" name="Content Placeholder 2"/>
          <p:cNvSpPr>
            <a:spLocks noGrp="1"/>
          </p:cNvSpPr>
          <p:nvPr>
            <p:ph idx="1"/>
          </p:nvPr>
        </p:nvSpPr>
        <p:spPr/>
        <p:txBody>
          <a:bodyPr/>
          <a:lstStyle/>
          <a:p>
            <a:pPr marL="230188" indent="-230188" algn="ctr">
              <a:spcBef>
                <a:spcPts val="0"/>
              </a:spcBef>
              <a:spcAft>
                <a:spcPts val="0"/>
              </a:spcAft>
              <a:buFontTx/>
              <a:buNone/>
              <a:defRPr/>
            </a:pPr>
            <a:r>
              <a:rPr lang="en-US" b="1" i="1" dirty="0" smtClean="0">
                <a:solidFill>
                  <a:schemeClr val="accent6">
                    <a:lumMod val="75000"/>
                  </a:schemeClr>
                </a:solidFill>
              </a:rPr>
              <a:t>The Emergency Response to</a:t>
            </a:r>
          </a:p>
          <a:p>
            <a:pPr marL="230188" indent="-230188" algn="ctr">
              <a:spcBef>
                <a:spcPts val="0"/>
              </a:spcBef>
              <a:spcAft>
                <a:spcPts val="0"/>
              </a:spcAft>
              <a:buFontTx/>
              <a:buNone/>
              <a:defRPr/>
            </a:pPr>
            <a:r>
              <a:rPr lang="en-US" b="1" i="1" dirty="0" smtClean="0">
                <a:solidFill>
                  <a:schemeClr val="accent6">
                    <a:lumMod val="75000"/>
                  </a:schemeClr>
                </a:solidFill>
              </a:rPr>
              <a:t> Hurricane Sandy</a:t>
            </a:r>
          </a:p>
          <a:p>
            <a:pPr marL="230188" indent="-230188" algn="ctr">
              <a:spcBef>
                <a:spcPts val="0"/>
              </a:spcBef>
              <a:spcAft>
                <a:spcPts val="0"/>
              </a:spcAft>
              <a:buFontTx/>
              <a:buNone/>
              <a:defRPr/>
            </a:pPr>
            <a:endParaRPr lang="en-US" b="1" i="1" dirty="0" smtClean="0">
              <a:solidFill>
                <a:schemeClr val="accent6">
                  <a:lumMod val="75000"/>
                </a:schemeClr>
              </a:solidFill>
            </a:endParaRPr>
          </a:p>
          <a:p>
            <a:pPr marL="230188" indent="-230188">
              <a:spcBef>
                <a:spcPts val="0"/>
              </a:spcBef>
              <a:spcAft>
                <a:spcPts val="0"/>
              </a:spcAft>
              <a:buFontTx/>
              <a:buNone/>
              <a:defRPr/>
            </a:pPr>
            <a:r>
              <a:rPr lang="en-US" sz="2400" b="1" dirty="0" smtClean="0"/>
              <a:t>Moderator:	Bryan Norcross, </a:t>
            </a:r>
            <a:r>
              <a:rPr lang="en-US" sz="2200" b="1" dirty="0" smtClean="0"/>
              <a:t>TWC Hurricane Specialist</a:t>
            </a:r>
          </a:p>
          <a:p>
            <a:pPr marL="230188" indent="-230188">
              <a:spcBef>
                <a:spcPts val="0"/>
              </a:spcBef>
              <a:spcAft>
                <a:spcPts val="0"/>
              </a:spcAft>
              <a:buFontTx/>
              <a:buNone/>
              <a:defRPr/>
            </a:pPr>
            <a:endParaRPr lang="en-US" sz="2400" b="1" dirty="0" smtClean="0"/>
          </a:p>
          <a:p>
            <a:pPr marL="230188" indent="-230188">
              <a:spcBef>
                <a:spcPts val="0"/>
              </a:spcBef>
              <a:spcAft>
                <a:spcPts val="0"/>
              </a:spcAft>
              <a:buFontTx/>
              <a:buNone/>
              <a:defRPr/>
            </a:pPr>
            <a:r>
              <a:rPr lang="en-US" sz="2400" b="1" dirty="0" smtClean="0"/>
              <a:t>Panelists:	Captain Thomas </a:t>
            </a:r>
            <a:r>
              <a:rPr lang="en-US" sz="2400" b="1" dirty="0" err="1" smtClean="0"/>
              <a:t>Scardino</a:t>
            </a:r>
            <a:r>
              <a:rPr lang="en-US" sz="2400" b="1" dirty="0" smtClean="0"/>
              <a:t>, </a:t>
            </a:r>
            <a:r>
              <a:rPr lang="en-US" sz="2200" b="1" dirty="0" smtClean="0"/>
              <a:t>Executive Officer,</a:t>
            </a:r>
          </a:p>
          <a:p>
            <a:pPr marL="230188" indent="-230188">
              <a:spcBef>
                <a:spcPts val="0"/>
              </a:spcBef>
              <a:spcAft>
                <a:spcPts val="0"/>
              </a:spcAft>
              <a:buFontTx/>
              <a:buNone/>
              <a:tabLst>
                <a:tab pos="685800" algn="l"/>
                <a:tab pos="914400" algn="l"/>
                <a:tab pos="1143000" algn="l"/>
                <a:tab pos="1371600" algn="l"/>
                <a:tab pos="1600200" algn="l"/>
              </a:tabLst>
              <a:defRPr/>
            </a:pPr>
            <a:r>
              <a:rPr lang="en-US" sz="2200" b="1" dirty="0" smtClean="0"/>
              <a:t>								Emergency Management Section,</a:t>
            </a:r>
          </a:p>
          <a:p>
            <a:pPr marL="230188" indent="-230188">
              <a:spcBef>
                <a:spcPts val="0"/>
              </a:spcBef>
              <a:spcAft>
                <a:spcPts val="0"/>
              </a:spcAft>
              <a:buFontTx/>
              <a:buNone/>
              <a:tabLst>
                <a:tab pos="228600" algn="l"/>
                <a:tab pos="457200" algn="l"/>
                <a:tab pos="685800" algn="l"/>
                <a:tab pos="914400" algn="l"/>
              </a:tabLst>
              <a:defRPr/>
            </a:pPr>
            <a:r>
              <a:rPr lang="en-US" sz="2200" b="1" dirty="0" smtClean="0"/>
              <a:t>							New Jersey Homeland Security Branch</a:t>
            </a:r>
          </a:p>
          <a:p>
            <a:pPr marL="230188" indent="-230188">
              <a:spcBef>
                <a:spcPts val="0"/>
              </a:spcBef>
              <a:spcAft>
                <a:spcPts val="0"/>
              </a:spcAft>
              <a:buFontTx/>
              <a:buNone/>
              <a:defRPr/>
            </a:pPr>
            <a:r>
              <a:rPr lang="en-US" sz="2400" b="1" dirty="0" smtClean="0"/>
              <a:t>			</a:t>
            </a:r>
            <a:r>
              <a:rPr lang="en-US" sz="2400" b="1" dirty="0" smtClean="0"/>
              <a:t>Mr. Richard A. French</a:t>
            </a:r>
            <a:r>
              <a:rPr lang="en-US" sz="2200" b="1" dirty="0" smtClean="0"/>
              <a:t>,</a:t>
            </a:r>
            <a:endParaRPr lang="en-US" sz="2200" b="1" dirty="0" smtClean="0"/>
          </a:p>
          <a:p>
            <a:pPr marL="230188" indent="-230188">
              <a:spcBef>
                <a:spcPts val="0"/>
              </a:spcBef>
              <a:spcAft>
                <a:spcPts val="0"/>
              </a:spcAft>
              <a:buFontTx/>
              <a:buNone/>
              <a:defRPr/>
            </a:pPr>
            <a:r>
              <a:rPr lang="en-US" sz="2400" b="1" dirty="0" smtClean="0"/>
              <a:t>				New York State </a:t>
            </a:r>
            <a:endParaRPr lang="en-US" sz="2400" b="1" dirty="0" smtClean="0"/>
          </a:p>
          <a:p>
            <a:pPr marL="230188" indent="-230188">
              <a:spcBef>
                <a:spcPts val="0"/>
              </a:spcBef>
              <a:spcAft>
                <a:spcPts val="0"/>
              </a:spcAft>
              <a:buFontTx/>
              <a:buNone/>
              <a:defRPr/>
            </a:pPr>
            <a:r>
              <a:rPr lang="en-US" sz="2400" b="1" dirty="0"/>
              <a:t>	</a:t>
            </a:r>
            <a:r>
              <a:rPr lang="en-US" sz="2400" b="1" dirty="0" smtClean="0"/>
              <a:t>			</a:t>
            </a:r>
            <a:r>
              <a:rPr lang="en-US" sz="2400" b="1" dirty="0" smtClean="0"/>
              <a:t>Office of Emergency Management</a:t>
            </a:r>
            <a:r>
              <a:rPr lang="en-US" sz="2200" b="1" dirty="0" smtClean="0"/>
              <a:t>					</a:t>
            </a:r>
            <a:endParaRPr lang="en-US" sz="2200" dirty="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dirty="0" smtClean="0"/>
              <a:t>Senior-Leader Panel</a:t>
            </a:r>
            <a:endParaRPr lang="en-US" sz="4000" dirty="0"/>
          </a:p>
        </p:txBody>
      </p:sp>
      <p:sp>
        <p:nvSpPr>
          <p:cNvPr id="3" name="Content Placeholder 2"/>
          <p:cNvSpPr>
            <a:spLocks noGrp="1"/>
          </p:cNvSpPr>
          <p:nvPr>
            <p:ph idx="1"/>
          </p:nvPr>
        </p:nvSpPr>
        <p:spPr/>
        <p:txBody>
          <a:bodyPr/>
          <a:lstStyle/>
          <a:p>
            <a:pPr marL="230188" indent="-230188" algn="ctr">
              <a:spcBef>
                <a:spcPts val="0"/>
              </a:spcBef>
              <a:spcAft>
                <a:spcPts val="0"/>
              </a:spcAft>
              <a:buFontTx/>
              <a:buNone/>
              <a:defRPr/>
            </a:pPr>
            <a:r>
              <a:rPr lang="en-US" b="1" i="1" dirty="0" smtClean="0">
                <a:solidFill>
                  <a:schemeClr val="accent6">
                    <a:lumMod val="75000"/>
                  </a:schemeClr>
                </a:solidFill>
              </a:rPr>
              <a:t>Tropical Cyclone Research:</a:t>
            </a:r>
          </a:p>
          <a:p>
            <a:pPr marL="230188" indent="-230188" algn="ctr">
              <a:spcBef>
                <a:spcPts val="0"/>
              </a:spcBef>
              <a:spcAft>
                <a:spcPts val="0"/>
              </a:spcAft>
              <a:buFontTx/>
              <a:buNone/>
              <a:defRPr/>
            </a:pPr>
            <a:r>
              <a:rPr lang="en-US" b="1" i="1" dirty="0" smtClean="0">
                <a:solidFill>
                  <a:schemeClr val="accent6">
                    <a:lumMod val="75000"/>
                  </a:schemeClr>
                </a:solidFill>
              </a:rPr>
              <a:t> The View from the Top</a:t>
            </a:r>
          </a:p>
          <a:p>
            <a:pPr marL="230188" indent="-230188" algn="ctr">
              <a:spcBef>
                <a:spcPts val="0"/>
              </a:spcBef>
              <a:spcAft>
                <a:spcPts val="0"/>
              </a:spcAft>
              <a:buFontTx/>
              <a:buNone/>
              <a:defRPr/>
            </a:pPr>
            <a:endParaRPr lang="en-US" b="1" i="1" dirty="0" smtClean="0">
              <a:solidFill>
                <a:schemeClr val="accent6">
                  <a:lumMod val="75000"/>
                </a:schemeClr>
              </a:solidFill>
            </a:endParaRPr>
          </a:p>
          <a:p>
            <a:pPr>
              <a:buNone/>
            </a:pPr>
            <a:r>
              <a:rPr lang="en-US" sz="2400" b="1" dirty="0" smtClean="0"/>
              <a:t>Moderator:	John D. Murphy, Director, Office of Science 				and Technology, NOAA/NWS</a:t>
            </a:r>
            <a:endParaRPr lang="en-US" sz="2200" b="1" dirty="0" smtClean="0"/>
          </a:p>
          <a:p>
            <a:pPr>
              <a:buNone/>
            </a:pPr>
            <a:endParaRPr lang="en-US" sz="2200" b="1" dirty="0" smtClean="0"/>
          </a:p>
          <a:p>
            <a:pPr>
              <a:buNone/>
            </a:pPr>
            <a:r>
              <a:rPr lang="en-US" sz="2400" b="1" dirty="0" smtClean="0"/>
              <a:t>Panelists:	Dr. Jack Kaye, NASA</a:t>
            </a:r>
          </a:p>
          <a:p>
            <a:pPr>
              <a:buNone/>
            </a:pPr>
            <a:r>
              <a:rPr lang="en-US" sz="2400" b="1" dirty="0" smtClean="0"/>
              <a:t>			Dr. Ronald </a:t>
            </a:r>
            <a:r>
              <a:rPr lang="en-US" sz="2400" b="1" dirty="0" err="1" smtClean="0"/>
              <a:t>Ferek</a:t>
            </a:r>
            <a:r>
              <a:rPr lang="en-US" sz="2400" b="1" dirty="0" smtClean="0"/>
              <a:t>, ONR</a:t>
            </a:r>
          </a:p>
          <a:p>
            <a:pPr>
              <a:buNone/>
            </a:pPr>
            <a:r>
              <a:rPr lang="en-US" sz="2400" b="1" dirty="0" smtClean="0"/>
              <a:t>			Dr. Frank Marks, Jr., NOAA</a:t>
            </a:r>
          </a:p>
          <a:p>
            <a:pPr>
              <a:buNone/>
            </a:pPr>
            <a:r>
              <a:rPr lang="en-US" sz="2400" b="1" dirty="0" smtClean="0"/>
              <a:t>			Dr. Alexander E. (Sandy) MacDonald, NOAA</a:t>
            </a:r>
          </a:p>
          <a:p>
            <a:pPr>
              <a:buNone/>
            </a:pPr>
            <a:r>
              <a:rPr lang="en-US" sz="2400" b="1" dirty="0" smtClean="0"/>
              <a:t>			Dr. Michael C. Morgan, NSF</a:t>
            </a:r>
          </a:p>
          <a:p>
            <a:pPr>
              <a:buNone/>
            </a:pPr>
            <a:endParaRPr lang="en-US" sz="2400" b="1" dirty="0"/>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243806" y="1552576"/>
            <a:ext cx="6657975" cy="3745111"/>
          </a:xfrm>
          <a:prstGeom prst="rect">
            <a:avLst/>
          </a:prstGeom>
        </p:spPr>
      </p:pic>
      <p:sp>
        <p:nvSpPr>
          <p:cNvPr id="2050" name="Rectangle 2"/>
          <p:cNvSpPr>
            <a:spLocks noChangeArrowheads="1"/>
          </p:cNvSpPr>
          <p:nvPr/>
        </p:nvSpPr>
        <p:spPr bwMode="auto">
          <a:xfrm>
            <a:off x="0" y="5400675"/>
            <a:ext cx="9144000" cy="830997"/>
          </a:xfrm>
          <a:prstGeom prst="rect">
            <a:avLst/>
          </a:prstGeom>
          <a:noFill/>
          <a:ln w="12700">
            <a:noFill/>
            <a:miter lim="800000"/>
            <a:headEnd type="none" w="sm" len="sm"/>
            <a:tailEnd type="none" w="sm" len="sm"/>
          </a:ln>
        </p:spPr>
        <p:txBody>
          <a:bodyPr wrap="square">
            <a:spAutoFit/>
          </a:bodyPr>
          <a:lstStyle/>
          <a:p>
            <a:pPr algn="ctr" eaLnBrk="0" hangingPunct="0">
              <a:spcBef>
                <a:spcPts val="0"/>
              </a:spcBef>
              <a:spcAft>
                <a:spcPts val="0"/>
              </a:spcAft>
              <a:defRPr/>
            </a:pPr>
            <a:r>
              <a:rPr lang="en-US" i="1" dirty="0">
                <a:solidFill>
                  <a:schemeClr val="accent6">
                    <a:lumMod val="75000"/>
                  </a:schemeClr>
                </a:solidFill>
                <a:latin typeface="Arial" pitchFamily="34" charset="0"/>
              </a:rPr>
              <a:t>Tropical Cyclone </a:t>
            </a:r>
            <a:r>
              <a:rPr lang="en-US" i="1" dirty="0" smtClean="0">
                <a:solidFill>
                  <a:schemeClr val="accent6">
                    <a:lumMod val="75000"/>
                  </a:schemeClr>
                </a:solidFill>
                <a:latin typeface="Arial" pitchFamily="34" charset="0"/>
              </a:rPr>
              <a:t>Research: Our Vision for the Futu</a:t>
            </a:r>
            <a:r>
              <a:rPr lang="en-US" dirty="0" smtClean="0">
                <a:solidFill>
                  <a:schemeClr val="accent6">
                    <a:lumMod val="75000"/>
                  </a:schemeClr>
                </a:solidFill>
                <a:latin typeface="Arial" pitchFamily="34" charset="0"/>
              </a:rPr>
              <a:t>re </a:t>
            </a:r>
            <a:endParaRPr lang="en-US" dirty="0">
              <a:solidFill>
                <a:schemeClr val="accent6">
                  <a:lumMod val="75000"/>
                </a:schemeClr>
              </a:solidFill>
              <a:latin typeface="Arial" pitchFamily="34" charset="0"/>
            </a:endParaRPr>
          </a:p>
          <a:p>
            <a:pPr algn="ctr" eaLnBrk="0" hangingPunct="0">
              <a:spcBef>
                <a:spcPts val="0"/>
              </a:spcBef>
              <a:spcAft>
                <a:spcPts val="0"/>
              </a:spcAft>
              <a:defRPr/>
            </a:pPr>
            <a:endParaRPr lang="en-US" dirty="0">
              <a:solidFill>
                <a:schemeClr val="accent6">
                  <a:lumMod val="75000"/>
                </a:schemeClr>
              </a:solidFill>
              <a:latin typeface="Arial" pitchFamily="34" charset="0"/>
            </a:endParaRPr>
          </a:p>
        </p:txBody>
      </p:sp>
      <p:sp>
        <p:nvSpPr>
          <p:cNvPr id="2051" name="Rectangle 3"/>
          <p:cNvSpPr>
            <a:spLocks noChangeArrowheads="1"/>
          </p:cNvSpPr>
          <p:nvPr/>
        </p:nvSpPr>
        <p:spPr bwMode="auto">
          <a:xfrm>
            <a:off x="1965325" y="6000750"/>
            <a:ext cx="5213350" cy="461665"/>
          </a:xfrm>
          <a:prstGeom prst="rect">
            <a:avLst/>
          </a:prstGeom>
          <a:noFill/>
          <a:ln w="12700">
            <a:noFill/>
            <a:miter lim="800000"/>
            <a:headEnd type="none" w="sm" len="sm"/>
            <a:tailEnd type="none" w="sm" len="sm"/>
          </a:ln>
        </p:spPr>
        <p:txBody>
          <a:bodyPr wrap="square">
            <a:spAutoFit/>
          </a:bodyPr>
          <a:lstStyle/>
          <a:p>
            <a:pPr algn="ctr" eaLnBrk="0" hangingPunct="0">
              <a:defRPr/>
            </a:pPr>
            <a:r>
              <a:rPr lang="en-US" dirty="0">
                <a:solidFill>
                  <a:schemeClr val="accent6">
                    <a:lumMod val="75000"/>
                  </a:schemeClr>
                </a:solidFill>
                <a:latin typeface="Arial" pitchFamily="34" charset="0"/>
              </a:rPr>
              <a:t>March 5 – </a:t>
            </a:r>
            <a:r>
              <a:rPr lang="en-US" dirty="0" smtClean="0">
                <a:solidFill>
                  <a:schemeClr val="accent6">
                    <a:lumMod val="75000"/>
                  </a:schemeClr>
                </a:solidFill>
                <a:latin typeface="Arial" pitchFamily="34" charset="0"/>
              </a:rPr>
              <a:t>7, 2013</a:t>
            </a:r>
            <a:endParaRPr lang="en-US" dirty="0">
              <a:solidFill>
                <a:schemeClr val="accent6">
                  <a:lumMod val="75000"/>
                </a:schemeClr>
              </a:solidFill>
              <a:latin typeface="Arial" pitchFamily="34" charset="0"/>
            </a:endParaRPr>
          </a:p>
        </p:txBody>
      </p:sp>
      <p:sp>
        <p:nvSpPr>
          <p:cNvPr id="2052" name="Text Box 5"/>
          <p:cNvSpPr txBox="1">
            <a:spLocks noChangeArrowheads="1"/>
          </p:cNvSpPr>
          <p:nvPr/>
        </p:nvSpPr>
        <p:spPr bwMode="auto">
          <a:xfrm>
            <a:off x="671513" y="184150"/>
            <a:ext cx="7802562" cy="824841"/>
          </a:xfrm>
          <a:prstGeom prst="rect">
            <a:avLst/>
          </a:prstGeom>
          <a:noFill/>
          <a:ln w="12700">
            <a:noFill/>
            <a:miter lim="800000"/>
            <a:headEnd type="none" w="sm" len="sm"/>
            <a:tailEnd type="none" w="sm" len="sm"/>
          </a:ln>
        </p:spPr>
        <p:txBody>
          <a:bodyPr>
            <a:spAutoFit/>
          </a:bodyPr>
          <a:lstStyle/>
          <a:p>
            <a:pPr algn="ctr" eaLnBrk="0" hangingPunct="0">
              <a:lnSpc>
                <a:spcPct val="85000"/>
              </a:lnSpc>
              <a:defRPr/>
            </a:pPr>
            <a:r>
              <a:rPr lang="en-US" dirty="0" smtClean="0">
                <a:solidFill>
                  <a:srgbClr val="000099"/>
                </a:solidFill>
                <a:latin typeface="Arial" pitchFamily="34" charset="0"/>
              </a:rPr>
              <a:t>67</a:t>
            </a:r>
            <a:r>
              <a:rPr lang="en-US" baseline="30000" dirty="0" smtClean="0">
                <a:solidFill>
                  <a:srgbClr val="000099"/>
                </a:solidFill>
                <a:latin typeface="Arial" pitchFamily="34" charset="0"/>
              </a:rPr>
              <a:t>th</a:t>
            </a:r>
            <a:r>
              <a:rPr lang="en-US" dirty="0" smtClean="0">
                <a:solidFill>
                  <a:srgbClr val="000099"/>
                </a:solidFill>
                <a:latin typeface="Arial" pitchFamily="34" charset="0"/>
              </a:rPr>
              <a:t> Interdepartmental </a:t>
            </a:r>
            <a:r>
              <a:rPr lang="en-US" dirty="0" smtClean="0">
                <a:solidFill>
                  <a:schemeClr val="accent6">
                    <a:lumMod val="75000"/>
                  </a:schemeClr>
                </a:solidFill>
                <a:latin typeface="Arial" pitchFamily="34" charset="0"/>
              </a:rPr>
              <a:t>Hurricane</a:t>
            </a:r>
            <a:r>
              <a:rPr lang="en-US" dirty="0" smtClean="0">
                <a:solidFill>
                  <a:srgbClr val="000099"/>
                </a:solidFill>
                <a:latin typeface="Arial" pitchFamily="34" charset="0"/>
              </a:rPr>
              <a:t> Conference</a:t>
            </a:r>
          </a:p>
          <a:p>
            <a:pPr algn="ctr" eaLnBrk="0" hangingPunct="0">
              <a:lnSpc>
                <a:spcPct val="85000"/>
              </a:lnSpc>
              <a:defRPr/>
            </a:pPr>
            <a:r>
              <a:rPr lang="en-US" sz="3200" dirty="0" smtClean="0">
                <a:solidFill>
                  <a:srgbClr val="000099"/>
                </a:solidFill>
                <a:latin typeface="Arial" pitchFamily="34" charset="0"/>
              </a:rPr>
              <a:t>Tropical Cyclone Research Forum</a:t>
            </a:r>
            <a:endParaRPr lang="en-US" sz="3200" dirty="0">
              <a:solidFill>
                <a:srgbClr val="000099"/>
              </a:solidFill>
              <a:latin typeface="Arial" pitchFamily="34" charset="0"/>
            </a:endParaRPr>
          </a:p>
        </p:txBody>
      </p:sp>
      <p:sp>
        <p:nvSpPr>
          <p:cNvPr id="376838" name="Line 6"/>
          <p:cNvSpPr>
            <a:spLocks noChangeShapeType="1"/>
          </p:cNvSpPr>
          <p:nvPr/>
        </p:nvSpPr>
        <p:spPr bwMode="auto">
          <a:xfrm>
            <a:off x="152400" y="1247775"/>
            <a:ext cx="8763000" cy="0"/>
          </a:xfrm>
          <a:prstGeom prst="line">
            <a:avLst/>
          </a:prstGeom>
          <a:noFill/>
          <a:ln w="38100">
            <a:solidFill>
              <a:srgbClr val="33CCCC"/>
            </a:solidFill>
            <a:round/>
            <a:headEnd type="none" w="sm" len="sm"/>
            <a:tailEnd type="none" w="sm" len="sm"/>
          </a:ln>
          <a:effectLst>
            <a:outerShdw dist="68392" dir="4091915" algn="ctr" rotWithShape="0">
              <a:srgbClr val="0000CC"/>
            </a:outerShdw>
          </a:effectLst>
        </p:spPr>
        <p:txBody>
          <a:bodyPr wrap="none" anchor="ctr"/>
          <a:lstStyle/>
          <a:p>
            <a:pPr eaLnBrk="0" hangingPunct="0">
              <a:lnSpc>
                <a:spcPct val="55000"/>
              </a:lnSpc>
              <a:spcBef>
                <a:spcPct val="30000"/>
              </a:spcBef>
              <a:spcAft>
                <a:spcPct val="30000"/>
              </a:spcAft>
              <a:defRPr/>
            </a:pPr>
            <a:endParaRPr lang="en-US" dirty="0">
              <a:latin typeface="Arial" pitchFamily="34" charset="0"/>
            </a:endParaRPr>
          </a:p>
        </p:txBody>
      </p:sp>
      <p:sp>
        <p:nvSpPr>
          <p:cNvPr id="16391" name="TextBox 6"/>
          <p:cNvSpPr txBox="1">
            <a:spLocks noChangeArrowheads="1"/>
          </p:cNvSpPr>
          <p:nvPr/>
        </p:nvSpPr>
        <p:spPr bwMode="auto">
          <a:xfrm>
            <a:off x="3609975" y="4879975"/>
            <a:ext cx="2018501" cy="259174"/>
          </a:xfrm>
          <a:prstGeom prst="rect">
            <a:avLst/>
          </a:prstGeom>
          <a:noFill/>
          <a:ln w="9525">
            <a:noFill/>
            <a:miter lim="800000"/>
            <a:headEnd/>
            <a:tailEnd/>
          </a:ln>
        </p:spPr>
        <p:txBody>
          <a:bodyPr wrap="none">
            <a:spAutoFit/>
          </a:bodyPr>
          <a:lstStyle/>
          <a:p>
            <a:pPr eaLnBrk="0" hangingPunct="0">
              <a:lnSpc>
                <a:spcPct val="55000"/>
              </a:lnSpc>
              <a:spcBef>
                <a:spcPct val="30000"/>
              </a:spcBef>
              <a:spcAft>
                <a:spcPct val="30000"/>
              </a:spcAft>
            </a:pPr>
            <a:r>
              <a:rPr lang="en-US" sz="1800" dirty="0">
                <a:solidFill>
                  <a:schemeClr val="bg1"/>
                </a:solidFill>
              </a:rPr>
              <a:t>Hurricane </a:t>
            </a:r>
            <a:r>
              <a:rPr lang="en-US" sz="1800" dirty="0" smtClean="0">
                <a:solidFill>
                  <a:schemeClr val="bg1"/>
                </a:solidFill>
              </a:rPr>
              <a:t>Sandy</a:t>
            </a:r>
            <a:endParaRPr lang="en-US" sz="1800" dirty="0">
              <a:solidFill>
                <a:schemeClr val="bg1"/>
              </a:solidFill>
            </a:endParaRP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6626" name="Text Box 8"/>
          <p:cNvSpPr txBox="1">
            <a:spLocks noChangeArrowheads="1"/>
          </p:cNvSpPr>
          <p:nvPr/>
        </p:nvSpPr>
        <p:spPr bwMode="auto">
          <a:xfrm>
            <a:off x="361950" y="1504950"/>
            <a:ext cx="8210550" cy="2738438"/>
          </a:xfrm>
          <a:prstGeom prst="rect">
            <a:avLst/>
          </a:prstGeom>
          <a:noFill/>
          <a:ln w="12700">
            <a:noFill/>
            <a:miter lim="800000"/>
            <a:headEnd type="none" w="sm" len="sm"/>
            <a:tailEnd type="none" w="sm" len="sm"/>
          </a:ln>
        </p:spPr>
        <p:txBody>
          <a:bodyPr>
            <a:spAutoFit/>
          </a:bodyPr>
          <a:lstStyle/>
          <a:p>
            <a:pPr algn="ctr" eaLnBrk="0" hangingPunct="0">
              <a:defRPr/>
            </a:pPr>
            <a:endParaRPr lang="en-US" sz="4000" dirty="0">
              <a:latin typeface="Arial" pitchFamily="34" charset="0"/>
            </a:endParaRPr>
          </a:p>
          <a:p>
            <a:pPr algn="ctr" eaLnBrk="0" hangingPunct="0">
              <a:defRPr/>
            </a:pPr>
            <a:r>
              <a:rPr lang="en-US" sz="4000" dirty="0">
                <a:latin typeface="Arial" pitchFamily="34" charset="0"/>
              </a:rPr>
              <a:t>BACK- UP SLIDES</a:t>
            </a:r>
          </a:p>
          <a:p>
            <a:pPr algn="ctr" eaLnBrk="0" hangingPunct="0">
              <a:defRPr/>
            </a:pPr>
            <a:endParaRPr lang="en-US" sz="2800" dirty="0">
              <a:latin typeface="+mn-lt"/>
            </a:endParaRPr>
          </a:p>
          <a:p>
            <a:pPr algn="ctr" eaLnBrk="0" hangingPunct="0">
              <a:defRPr/>
            </a:pPr>
            <a:endParaRPr lang="en-US" sz="3600" dirty="0">
              <a:latin typeface="+mn-lt"/>
            </a:endParaRPr>
          </a:p>
          <a:p>
            <a:pPr algn="ctr" eaLnBrk="0" hangingPunct="0">
              <a:defRPr/>
            </a:pPr>
            <a:endParaRPr lang="en-US" sz="2800" dirty="0">
              <a:latin typeface="+mn-lt"/>
            </a:endParaRPr>
          </a:p>
        </p:txBody>
      </p:sp>
    </p:spTree>
  </p:cSld>
  <p:clrMapOvr>
    <a:masterClrMapping/>
  </p:clrMapOv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Text Box 2"/>
          <p:cNvSpPr txBox="1">
            <a:spLocks noChangeArrowheads="1"/>
          </p:cNvSpPr>
          <p:nvPr/>
        </p:nvSpPr>
        <p:spPr bwMode="auto">
          <a:xfrm>
            <a:off x="4876800" y="1981200"/>
            <a:ext cx="4038600" cy="457200"/>
          </a:xfrm>
          <a:prstGeom prst="rect">
            <a:avLst/>
          </a:prstGeom>
          <a:noFill/>
          <a:ln w="12700">
            <a:noFill/>
            <a:miter lim="800000"/>
            <a:headEnd type="none" w="sm" len="sm"/>
            <a:tailEnd type="none" w="sm" len="sm"/>
          </a:ln>
        </p:spPr>
        <p:txBody>
          <a:bodyPr>
            <a:spAutoFit/>
          </a:bodyPr>
          <a:lstStyle/>
          <a:p>
            <a:pPr eaLnBrk="0" hangingPunct="0">
              <a:spcBef>
                <a:spcPct val="50000"/>
              </a:spcBef>
            </a:pPr>
            <a:endParaRPr lang="en-US" b="0">
              <a:latin typeface="Times New Roman" pitchFamily="18" charset="0"/>
            </a:endParaRPr>
          </a:p>
        </p:txBody>
      </p:sp>
      <p:sp>
        <p:nvSpPr>
          <p:cNvPr id="18434" name="Rectangle 3"/>
          <p:cNvSpPr>
            <a:spLocks noChangeArrowheads="1"/>
          </p:cNvSpPr>
          <p:nvPr/>
        </p:nvSpPr>
        <p:spPr bwMode="auto">
          <a:xfrm>
            <a:off x="1598613" y="1570038"/>
            <a:ext cx="5929312" cy="903287"/>
          </a:xfrm>
          <a:prstGeom prst="rect">
            <a:avLst/>
          </a:prstGeom>
          <a:noFill/>
          <a:ln w="12700">
            <a:noFill/>
            <a:miter lim="800000"/>
            <a:headEnd type="none" w="sm" len="sm"/>
            <a:tailEnd type="none" w="sm" len="sm"/>
          </a:ln>
        </p:spPr>
        <p:txBody>
          <a:bodyPr>
            <a:spAutoFit/>
          </a:bodyPr>
          <a:lstStyle/>
          <a:p>
            <a:pPr algn="ctr" eaLnBrk="0" hangingPunct="0">
              <a:lnSpc>
                <a:spcPct val="95000"/>
              </a:lnSpc>
            </a:pPr>
            <a:r>
              <a:rPr lang="en-US" sz="3200"/>
              <a:t>Mr. Samuel P. Williamson</a:t>
            </a:r>
          </a:p>
          <a:p>
            <a:pPr algn="ctr" eaLnBrk="0" hangingPunct="0">
              <a:lnSpc>
                <a:spcPct val="95000"/>
              </a:lnSpc>
            </a:pPr>
            <a:r>
              <a:rPr lang="en-US"/>
              <a:t>Federal Coordinator for Meteorology</a:t>
            </a:r>
            <a:endParaRPr lang="en-US" sz="2600"/>
          </a:p>
        </p:txBody>
      </p:sp>
      <p:sp>
        <p:nvSpPr>
          <p:cNvPr id="18435" name="Text Box 4"/>
          <p:cNvSpPr txBox="1">
            <a:spLocks noChangeArrowheads="1"/>
          </p:cNvSpPr>
          <p:nvPr/>
        </p:nvSpPr>
        <p:spPr bwMode="auto">
          <a:xfrm>
            <a:off x="0" y="5099050"/>
            <a:ext cx="9144000" cy="1218795"/>
          </a:xfrm>
          <a:prstGeom prst="rect">
            <a:avLst/>
          </a:prstGeom>
          <a:noFill/>
          <a:ln w="12700">
            <a:noFill/>
            <a:miter lim="800000"/>
            <a:headEnd type="none" w="sm" len="sm"/>
            <a:tailEnd type="none" w="sm" len="sm"/>
          </a:ln>
        </p:spPr>
        <p:txBody>
          <a:bodyPr>
            <a:spAutoFit/>
          </a:bodyPr>
          <a:lstStyle/>
          <a:p>
            <a:pPr algn="ctr" eaLnBrk="0" hangingPunct="0">
              <a:lnSpc>
                <a:spcPct val="50000"/>
              </a:lnSpc>
            </a:pPr>
            <a:endParaRPr lang="en-US" dirty="0"/>
          </a:p>
          <a:p>
            <a:pPr algn="ctr" eaLnBrk="0" hangingPunct="0">
              <a:lnSpc>
                <a:spcPct val="90000"/>
              </a:lnSpc>
            </a:pPr>
            <a:r>
              <a:rPr lang="en-US" dirty="0"/>
              <a:t>The Office of the Federal Coordinator for </a:t>
            </a:r>
          </a:p>
          <a:p>
            <a:pPr algn="ctr" eaLnBrk="0" hangingPunct="0">
              <a:lnSpc>
                <a:spcPct val="90000"/>
              </a:lnSpc>
            </a:pPr>
            <a:r>
              <a:rPr lang="en-US" dirty="0"/>
              <a:t>Meteorological Services and Supporting Research      </a:t>
            </a:r>
          </a:p>
          <a:p>
            <a:pPr algn="ctr" eaLnBrk="0" hangingPunct="0">
              <a:lnSpc>
                <a:spcPct val="90000"/>
              </a:lnSpc>
            </a:pPr>
            <a:endParaRPr lang="en-US" sz="2000" dirty="0"/>
          </a:p>
        </p:txBody>
      </p:sp>
      <p:sp>
        <p:nvSpPr>
          <p:cNvPr id="3077" name="Rectangle 5"/>
          <p:cNvSpPr>
            <a:spLocks noChangeArrowheads="1"/>
          </p:cNvSpPr>
          <p:nvPr/>
        </p:nvSpPr>
        <p:spPr bwMode="auto">
          <a:xfrm>
            <a:off x="382588" y="2968625"/>
            <a:ext cx="8362950" cy="1421928"/>
          </a:xfrm>
          <a:prstGeom prst="rect">
            <a:avLst/>
          </a:prstGeom>
          <a:noFill/>
          <a:ln w="57150">
            <a:solidFill>
              <a:srgbClr val="000080"/>
            </a:solidFill>
            <a:miter lim="800000"/>
            <a:headEnd type="none" w="sm" len="sm"/>
            <a:tailEnd type="none" w="sm" len="sm"/>
          </a:ln>
        </p:spPr>
        <p:txBody>
          <a:bodyPr>
            <a:spAutoFit/>
          </a:bodyPr>
          <a:lstStyle/>
          <a:p>
            <a:pPr algn="ctr" eaLnBrk="0" hangingPunct="0">
              <a:lnSpc>
                <a:spcPct val="120000"/>
              </a:lnSpc>
              <a:defRPr/>
            </a:pPr>
            <a:r>
              <a:rPr lang="en-US" dirty="0" smtClean="0">
                <a:solidFill>
                  <a:schemeClr val="accent6">
                    <a:lumMod val="75000"/>
                  </a:schemeClr>
                </a:solidFill>
                <a:latin typeface="Arial" pitchFamily="34" charset="0"/>
              </a:rPr>
              <a:t>67</a:t>
            </a:r>
            <a:r>
              <a:rPr lang="en-US" baseline="30000" dirty="0" smtClean="0">
                <a:solidFill>
                  <a:schemeClr val="accent6">
                    <a:lumMod val="75000"/>
                  </a:schemeClr>
                </a:solidFill>
                <a:latin typeface="Arial" pitchFamily="34" charset="0"/>
              </a:rPr>
              <a:t>th</a:t>
            </a:r>
            <a:r>
              <a:rPr lang="en-US" dirty="0" smtClean="0">
                <a:solidFill>
                  <a:schemeClr val="accent6">
                    <a:lumMod val="75000"/>
                  </a:schemeClr>
                </a:solidFill>
                <a:latin typeface="Arial" pitchFamily="34" charset="0"/>
              </a:rPr>
              <a:t> </a:t>
            </a:r>
            <a:r>
              <a:rPr lang="en-US" dirty="0">
                <a:solidFill>
                  <a:schemeClr val="accent6">
                    <a:lumMod val="75000"/>
                  </a:schemeClr>
                </a:solidFill>
                <a:latin typeface="Arial" pitchFamily="34" charset="0"/>
              </a:rPr>
              <a:t>Interdepartmental Hurricane </a:t>
            </a:r>
            <a:r>
              <a:rPr lang="en-US" dirty="0" smtClean="0">
                <a:solidFill>
                  <a:schemeClr val="accent6">
                    <a:lumMod val="75000"/>
                  </a:schemeClr>
                </a:solidFill>
                <a:latin typeface="Arial" pitchFamily="34" charset="0"/>
              </a:rPr>
              <a:t>Conference</a:t>
            </a:r>
          </a:p>
          <a:p>
            <a:pPr algn="ctr" eaLnBrk="0" hangingPunct="0">
              <a:lnSpc>
                <a:spcPct val="120000"/>
              </a:lnSpc>
              <a:defRPr/>
            </a:pPr>
            <a:r>
              <a:rPr lang="en-US" sz="2800" dirty="0" smtClean="0">
                <a:solidFill>
                  <a:schemeClr val="accent6">
                    <a:lumMod val="75000"/>
                  </a:schemeClr>
                </a:solidFill>
                <a:latin typeface="Arial" pitchFamily="34" charset="0"/>
              </a:rPr>
              <a:t>Tropical Cyclone Research Forum</a:t>
            </a:r>
            <a:endParaRPr lang="en-US" sz="2800" dirty="0">
              <a:solidFill>
                <a:schemeClr val="accent6">
                  <a:lumMod val="75000"/>
                </a:schemeClr>
              </a:solidFill>
              <a:latin typeface="Arial" pitchFamily="34" charset="0"/>
            </a:endParaRPr>
          </a:p>
          <a:p>
            <a:pPr algn="ctr" eaLnBrk="0" hangingPunct="0">
              <a:spcBef>
                <a:spcPts val="0"/>
              </a:spcBef>
              <a:spcAft>
                <a:spcPts val="0"/>
              </a:spcAft>
              <a:defRPr/>
            </a:pPr>
            <a:r>
              <a:rPr lang="en-US" i="1" dirty="0" smtClean="0">
                <a:solidFill>
                  <a:schemeClr val="accent6">
                    <a:lumMod val="75000"/>
                  </a:schemeClr>
                </a:solidFill>
                <a:latin typeface="Arial" pitchFamily="34" charset="0"/>
              </a:rPr>
              <a:t>Tropical </a:t>
            </a:r>
            <a:r>
              <a:rPr lang="en-US" i="1" dirty="0">
                <a:solidFill>
                  <a:schemeClr val="accent6">
                    <a:lumMod val="75000"/>
                  </a:schemeClr>
                </a:solidFill>
                <a:latin typeface="Arial" pitchFamily="34" charset="0"/>
              </a:rPr>
              <a:t>Cyclone </a:t>
            </a:r>
            <a:r>
              <a:rPr lang="en-US" i="1" dirty="0" smtClean="0">
                <a:solidFill>
                  <a:schemeClr val="accent6">
                    <a:lumMod val="75000"/>
                  </a:schemeClr>
                </a:solidFill>
                <a:latin typeface="Arial" pitchFamily="34" charset="0"/>
              </a:rPr>
              <a:t>Research: Our Vision for the Future  </a:t>
            </a:r>
            <a:endParaRPr lang="en-US" i="1" dirty="0">
              <a:solidFill>
                <a:schemeClr val="accent6">
                  <a:lumMod val="75000"/>
                </a:schemeClr>
              </a:solidFill>
              <a:latin typeface="Arial" pitchFamily="34" charset="0"/>
            </a:endParaRPr>
          </a:p>
        </p:txBody>
      </p:sp>
      <p:sp>
        <p:nvSpPr>
          <p:cNvPr id="18437" name="Text Box 6"/>
          <p:cNvSpPr txBox="1">
            <a:spLocks noChangeArrowheads="1"/>
          </p:cNvSpPr>
          <p:nvPr/>
        </p:nvSpPr>
        <p:spPr bwMode="auto">
          <a:xfrm>
            <a:off x="661988" y="198438"/>
            <a:ext cx="7802562" cy="558800"/>
          </a:xfrm>
          <a:prstGeom prst="rect">
            <a:avLst/>
          </a:prstGeom>
          <a:noFill/>
          <a:ln w="12700">
            <a:noFill/>
            <a:miter lim="800000"/>
            <a:headEnd type="none" w="sm" len="sm"/>
            <a:tailEnd type="none" w="sm" len="sm"/>
          </a:ln>
        </p:spPr>
        <p:txBody>
          <a:bodyPr>
            <a:spAutoFit/>
          </a:bodyPr>
          <a:lstStyle/>
          <a:p>
            <a:pPr algn="ctr" eaLnBrk="0" hangingPunct="0">
              <a:lnSpc>
                <a:spcPct val="85000"/>
              </a:lnSpc>
            </a:pPr>
            <a:r>
              <a:rPr lang="en-US" sz="3600" dirty="0" smtClean="0"/>
              <a:t>Forum </a:t>
            </a:r>
            <a:r>
              <a:rPr lang="en-US" sz="3600" dirty="0"/>
              <a:t>Opening</a:t>
            </a:r>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7" name="Text Box 4"/>
          <p:cNvSpPr txBox="1">
            <a:spLocks noChangeArrowheads="1"/>
          </p:cNvSpPr>
          <p:nvPr/>
        </p:nvSpPr>
        <p:spPr bwMode="auto">
          <a:xfrm>
            <a:off x="671513" y="198438"/>
            <a:ext cx="7802562" cy="558800"/>
          </a:xfrm>
          <a:prstGeom prst="rect">
            <a:avLst/>
          </a:prstGeom>
          <a:noFill/>
          <a:ln w="12700">
            <a:noFill/>
            <a:miter lim="800000"/>
            <a:headEnd type="none" w="sm" len="sm"/>
            <a:tailEnd type="none" w="sm" len="sm"/>
          </a:ln>
        </p:spPr>
        <p:txBody>
          <a:bodyPr>
            <a:spAutoFit/>
          </a:bodyPr>
          <a:lstStyle/>
          <a:p>
            <a:pPr algn="ctr" eaLnBrk="0" hangingPunct="0">
              <a:lnSpc>
                <a:spcPct val="85000"/>
              </a:lnSpc>
            </a:pPr>
            <a:r>
              <a:rPr lang="en-US" sz="3600" dirty="0" smtClean="0"/>
              <a:t>Forum </a:t>
            </a:r>
            <a:r>
              <a:rPr lang="en-US" sz="3600" dirty="0"/>
              <a:t>Agenda</a:t>
            </a:r>
          </a:p>
        </p:txBody>
      </p:sp>
      <p:sp>
        <p:nvSpPr>
          <p:cNvPr id="34819" name="Rectangle 2"/>
          <p:cNvSpPr txBox="1">
            <a:spLocks noChangeArrowheads="1"/>
          </p:cNvSpPr>
          <p:nvPr/>
        </p:nvSpPr>
        <p:spPr bwMode="auto">
          <a:xfrm>
            <a:off x="0" y="1828801"/>
            <a:ext cx="9144000" cy="4821238"/>
          </a:xfrm>
          <a:prstGeom prst="rect">
            <a:avLst/>
          </a:prstGeom>
          <a:noFill/>
          <a:ln w="9525">
            <a:noFill/>
            <a:miter lim="800000"/>
            <a:headEnd/>
            <a:tailEnd/>
          </a:ln>
        </p:spPr>
        <p:txBody>
          <a:bodyPr/>
          <a:lstStyle/>
          <a:p>
            <a:pPr marL="230188" indent="-230188" algn="ctr" eaLnBrk="0" hangingPunct="0">
              <a:spcBef>
                <a:spcPct val="5000"/>
              </a:spcBef>
            </a:pPr>
            <a:r>
              <a:rPr lang="en-US" dirty="0" smtClean="0">
                <a:solidFill>
                  <a:srgbClr val="22228B"/>
                </a:solidFill>
              </a:rPr>
              <a:t>8:05 </a:t>
            </a:r>
            <a:r>
              <a:rPr lang="en-US" dirty="0">
                <a:solidFill>
                  <a:srgbClr val="22228B"/>
                </a:solidFill>
              </a:rPr>
              <a:t>AM – </a:t>
            </a:r>
            <a:r>
              <a:rPr lang="en-US" dirty="0" smtClean="0">
                <a:solidFill>
                  <a:srgbClr val="22228B"/>
                </a:solidFill>
              </a:rPr>
              <a:t>9:35 AM</a:t>
            </a:r>
            <a:endParaRPr lang="en-US" dirty="0">
              <a:solidFill>
                <a:srgbClr val="22228B"/>
              </a:solidFill>
            </a:endParaRPr>
          </a:p>
          <a:p>
            <a:pPr marL="230188" indent="-230188" algn="ctr" eaLnBrk="0" hangingPunct="0"/>
            <a:r>
              <a:rPr lang="en-US" dirty="0" smtClean="0"/>
              <a:t>NSF Program Initiatives:</a:t>
            </a:r>
          </a:p>
          <a:p>
            <a:pPr marL="230188" indent="-230188" algn="ctr" eaLnBrk="0" hangingPunct="0"/>
            <a:r>
              <a:rPr lang="en-US" dirty="0" smtClean="0"/>
              <a:t>Supporting Talks</a:t>
            </a:r>
          </a:p>
          <a:p>
            <a:pPr marL="230188" indent="-230188" algn="ctr" eaLnBrk="0" hangingPunct="0">
              <a:spcBef>
                <a:spcPct val="5000"/>
              </a:spcBef>
            </a:pPr>
            <a:endParaRPr lang="en-US" dirty="0" smtClean="0">
              <a:solidFill>
                <a:srgbClr val="22228B"/>
              </a:solidFill>
            </a:endParaRPr>
          </a:p>
          <a:p>
            <a:pPr marL="230188" indent="-230188" algn="ctr" eaLnBrk="0" hangingPunct="0">
              <a:spcBef>
                <a:spcPct val="5000"/>
              </a:spcBef>
            </a:pPr>
            <a:r>
              <a:rPr lang="en-US" dirty="0" smtClean="0">
                <a:solidFill>
                  <a:srgbClr val="22228B"/>
                </a:solidFill>
              </a:rPr>
              <a:t>10:00 AM – 5:30 PM</a:t>
            </a:r>
          </a:p>
          <a:p>
            <a:pPr marL="230188" indent="-230188" algn="ctr" eaLnBrk="0" hangingPunct="0">
              <a:spcBef>
                <a:spcPts val="0"/>
              </a:spcBef>
            </a:pPr>
            <a:r>
              <a:rPr lang="en-US" sz="2000" dirty="0" smtClean="0"/>
              <a:t>The 2012 Forecast Season in Review</a:t>
            </a:r>
          </a:p>
          <a:p>
            <a:pPr marL="230188" indent="-230188" algn="ctr" eaLnBrk="0" hangingPunct="0">
              <a:spcBef>
                <a:spcPts val="0"/>
              </a:spcBef>
            </a:pPr>
            <a:r>
              <a:rPr lang="en-US" sz="2000" dirty="0" smtClean="0"/>
              <a:t>Joint Hurricane </a:t>
            </a:r>
            <a:r>
              <a:rPr lang="en-US" sz="2000" dirty="0" err="1" smtClean="0"/>
              <a:t>Testbed</a:t>
            </a:r>
            <a:r>
              <a:rPr lang="en-US" sz="2000" dirty="0" smtClean="0"/>
              <a:t> Project Updates, Parts 1 &amp; 2</a:t>
            </a:r>
          </a:p>
          <a:p>
            <a:pPr marL="230188" indent="-230188" algn="ctr" eaLnBrk="0" hangingPunct="0">
              <a:spcBef>
                <a:spcPts val="0"/>
              </a:spcBef>
            </a:pPr>
            <a:r>
              <a:rPr lang="en-US" sz="2000" dirty="0" smtClean="0"/>
              <a:t>TC Model Development and Technology Transfer</a:t>
            </a:r>
          </a:p>
          <a:p>
            <a:pPr marL="230188" indent="-230188" algn="ctr" eaLnBrk="0" hangingPunct="0">
              <a:spcBef>
                <a:spcPts val="0"/>
              </a:spcBef>
            </a:pPr>
            <a:endParaRPr lang="en-US" sz="2000" dirty="0" smtClean="0"/>
          </a:p>
          <a:p>
            <a:pPr marL="230188" indent="-230188" algn="ctr" eaLnBrk="0" hangingPunct="0">
              <a:spcBef>
                <a:spcPct val="5000"/>
              </a:spcBef>
            </a:pPr>
            <a:r>
              <a:rPr lang="en-US" dirty="0" smtClean="0">
                <a:solidFill>
                  <a:srgbClr val="22228B"/>
                </a:solidFill>
              </a:rPr>
              <a:t>6:00 PM</a:t>
            </a:r>
          </a:p>
          <a:p>
            <a:pPr marL="230188" indent="-230188" algn="ctr" eaLnBrk="0" hangingPunct="0">
              <a:spcBef>
                <a:spcPts val="0"/>
              </a:spcBef>
            </a:pPr>
            <a:r>
              <a:rPr lang="en-US" dirty="0" smtClean="0"/>
              <a:t>Forum Banquet</a:t>
            </a:r>
          </a:p>
          <a:p>
            <a:pPr marL="230188" indent="-230188" algn="ctr" eaLnBrk="0" hangingPunct="0">
              <a:spcBef>
                <a:spcPts val="0"/>
              </a:spcBef>
            </a:pPr>
            <a:r>
              <a:rPr lang="en-US" dirty="0" smtClean="0"/>
              <a:t>Presentation of the </a:t>
            </a:r>
            <a:r>
              <a:rPr lang="en-US" dirty="0" err="1" smtClean="0"/>
              <a:t>Hagemeyer</a:t>
            </a:r>
            <a:r>
              <a:rPr lang="en-US" dirty="0" smtClean="0"/>
              <a:t> Award</a:t>
            </a:r>
            <a:endParaRPr lang="en-US" dirty="0"/>
          </a:p>
          <a:p>
            <a:pPr marL="230188" indent="-230188" eaLnBrk="0" hangingPunct="0">
              <a:spcBef>
                <a:spcPct val="5000"/>
              </a:spcBef>
            </a:pPr>
            <a:r>
              <a:rPr lang="en-US" dirty="0"/>
              <a:t>	</a:t>
            </a:r>
            <a:endParaRPr lang="en-US" sz="2000" dirty="0"/>
          </a:p>
        </p:txBody>
      </p:sp>
      <p:sp>
        <p:nvSpPr>
          <p:cNvPr id="8" name="Rectangle 7"/>
          <p:cNvSpPr/>
          <p:nvPr/>
        </p:nvSpPr>
        <p:spPr>
          <a:xfrm>
            <a:off x="266700" y="1055688"/>
            <a:ext cx="8610600" cy="585787"/>
          </a:xfrm>
          <a:prstGeom prst="rect">
            <a:avLst/>
          </a:prstGeom>
          <a:ln>
            <a:solidFill>
              <a:schemeClr val="accent6">
                <a:lumMod val="75000"/>
              </a:schemeClr>
            </a:solidFill>
          </a:ln>
        </p:spPr>
        <p:txBody>
          <a:bodyPr>
            <a:spAutoFit/>
          </a:bodyPr>
          <a:lstStyle/>
          <a:p>
            <a:pPr marL="230188" indent="-230188" algn="ctr" eaLnBrk="0" hangingPunct="0">
              <a:spcBef>
                <a:spcPct val="5000"/>
              </a:spcBef>
              <a:spcAft>
                <a:spcPts val="0"/>
              </a:spcAft>
              <a:defRPr/>
            </a:pPr>
            <a:r>
              <a:rPr lang="en-US" sz="3200" dirty="0">
                <a:solidFill>
                  <a:schemeClr val="accent6">
                    <a:lumMod val="75000"/>
                  </a:schemeClr>
                </a:solidFill>
                <a:latin typeface="Arial" pitchFamily="34" charset="0"/>
              </a:rPr>
              <a:t>Day 2 – </a:t>
            </a:r>
            <a:r>
              <a:rPr lang="en-US" sz="3200" dirty="0" smtClean="0">
                <a:solidFill>
                  <a:schemeClr val="accent6">
                    <a:lumMod val="75000"/>
                  </a:schemeClr>
                </a:solidFill>
                <a:latin typeface="Arial" pitchFamily="34" charset="0"/>
              </a:rPr>
              <a:t>Wednesday, </a:t>
            </a:r>
            <a:r>
              <a:rPr lang="en-US" sz="3200" dirty="0">
                <a:solidFill>
                  <a:schemeClr val="accent6">
                    <a:lumMod val="75000"/>
                  </a:schemeClr>
                </a:solidFill>
                <a:latin typeface="Arial" pitchFamily="34" charset="0"/>
              </a:rPr>
              <a:t>6 March</a:t>
            </a:r>
          </a:p>
        </p:txBody>
      </p:sp>
      <p:sp>
        <p:nvSpPr>
          <p:cNvPr id="7" name="Rectangle 6"/>
          <p:cNvSpPr/>
          <p:nvPr/>
        </p:nvSpPr>
        <p:spPr>
          <a:xfrm>
            <a:off x="2895600" y="1744663"/>
            <a:ext cx="6086475" cy="523220"/>
          </a:xfrm>
          <a:prstGeom prst="rect">
            <a:avLst/>
          </a:prstGeom>
        </p:spPr>
        <p:txBody>
          <a:bodyPr>
            <a:spAutoFit/>
          </a:bodyPr>
          <a:lstStyle/>
          <a:p>
            <a:pPr algn="ctr" eaLnBrk="0" hangingPunct="0">
              <a:spcBef>
                <a:spcPts val="0"/>
              </a:spcBef>
              <a:defRPr/>
            </a:pPr>
            <a:r>
              <a:rPr lang="en-US" sz="2800" dirty="0" smtClean="0">
                <a:latin typeface="Arial" pitchFamily="34" charset="0"/>
              </a:rPr>
              <a:t>  </a:t>
            </a:r>
            <a:endParaRPr lang="en-US" dirty="0">
              <a:latin typeface="Arial" pitchFamily="34" charset="0"/>
            </a:endParaRPr>
          </a:p>
        </p:txBody>
      </p:sp>
    </p:spTree>
    <p:extLst>
      <p:ext uri="{BB962C8B-B14F-4D97-AF65-F5344CB8AC3E}">
        <p14:creationId xmlns:p14="http://schemas.microsoft.com/office/powerpoint/2010/main" val="139060057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Rectangle 2"/>
          <p:cNvSpPr>
            <a:spLocks noChangeArrowheads="1"/>
          </p:cNvSpPr>
          <p:nvPr/>
        </p:nvSpPr>
        <p:spPr bwMode="auto">
          <a:xfrm>
            <a:off x="228600" y="5848350"/>
            <a:ext cx="8915400" cy="523875"/>
          </a:xfrm>
          <a:prstGeom prst="rect">
            <a:avLst/>
          </a:prstGeom>
          <a:noFill/>
          <a:ln w="12700">
            <a:noFill/>
            <a:miter lim="800000"/>
            <a:headEnd type="none" w="sm" len="sm"/>
            <a:tailEnd type="none" w="sm" len="sm"/>
          </a:ln>
        </p:spPr>
        <p:txBody>
          <a:bodyPr>
            <a:spAutoFit/>
          </a:bodyPr>
          <a:lstStyle/>
          <a:p>
            <a:pPr algn="ctr" eaLnBrk="0" hangingPunct="0"/>
            <a:r>
              <a:rPr lang="en-US" sz="2800" i="1" dirty="0" smtClean="0"/>
              <a:t>67</a:t>
            </a:r>
            <a:r>
              <a:rPr lang="en-US" sz="2800" i="1" baseline="30000" dirty="0" smtClean="0"/>
              <a:t>th</a:t>
            </a:r>
            <a:r>
              <a:rPr lang="en-US" sz="2800" i="1" dirty="0" smtClean="0"/>
              <a:t> IHC/Tropical Cyclone Research Forum</a:t>
            </a:r>
            <a:endParaRPr lang="en-US" sz="2800" i="1" dirty="0"/>
          </a:p>
        </p:txBody>
      </p:sp>
      <p:sp>
        <p:nvSpPr>
          <p:cNvPr id="20482" name="Rectangle 3"/>
          <p:cNvSpPr>
            <a:spLocks noGrp="1" noChangeArrowheads="1"/>
          </p:cNvSpPr>
          <p:nvPr>
            <p:ph type="subTitle" idx="1"/>
          </p:nvPr>
        </p:nvSpPr>
        <p:spPr>
          <a:xfrm>
            <a:off x="649288" y="1104900"/>
            <a:ext cx="7621587" cy="1447800"/>
          </a:xfrm>
        </p:spPr>
        <p:txBody>
          <a:bodyPr/>
          <a:lstStyle/>
          <a:p>
            <a:pPr>
              <a:spcBef>
                <a:spcPct val="0"/>
              </a:spcBef>
            </a:pPr>
            <a:r>
              <a:rPr lang="en-US" sz="2400" b="1" dirty="0" smtClean="0">
                <a:cs typeface="Arial" charset="0"/>
              </a:rPr>
              <a:t>Representative Chaka Fattah</a:t>
            </a:r>
          </a:p>
          <a:p>
            <a:pPr>
              <a:spcBef>
                <a:spcPct val="0"/>
              </a:spcBef>
            </a:pPr>
            <a:r>
              <a:rPr lang="en-US" sz="2000" b="1" dirty="0" smtClean="0">
                <a:cs typeface="Arial" charset="0"/>
              </a:rPr>
              <a:t>U. S. House of Representatives Appropriations Committee</a:t>
            </a:r>
          </a:p>
          <a:p>
            <a:pPr>
              <a:spcBef>
                <a:spcPct val="0"/>
              </a:spcBef>
            </a:pPr>
            <a:r>
              <a:rPr lang="en-US" sz="2000" b="1" dirty="0" smtClean="0">
                <a:cs typeface="Arial" charset="0"/>
              </a:rPr>
              <a:t>Subcommittee on Commerce, Justice, Science, and</a:t>
            </a:r>
          </a:p>
          <a:p>
            <a:pPr>
              <a:spcBef>
                <a:spcPct val="0"/>
              </a:spcBef>
            </a:pPr>
            <a:r>
              <a:rPr lang="en-US" sz="2000" b="1" dirty="0" smtClean="0">
                <a:cs typeface="Arial" charset="0"/>
              </a:rPr>
              <a:t>related agencies (CJS)</a:t>
            </a:r>
          </a:p>
        </p:txBody>
      </p:sp>
      <p:sp>
        <p:nvSpPr>
          <p:cNvPr id="20483" name="Text Box 4"/>
          <p:cNvSpPr txBox="1">
            <a:spLocks noChangeArrowheads="1"/>
          </p:cNvSpPr>
          <p:nvPr/>
        </p:nvSpPr>
        <p:spPr bwMode="auto">
          <a:xfrm>
            <a:off x="649288" y="198438"/>
            <a:ext cx="7802562" cy="558800"/>
          </a:xfrm>
          <a:prstGeom prst="rect">
            <a:avLst/>
          </a:prstGeom>
          <a:noFill/>
          <a:ln w="12700">
            <a:noFill/>
            <a:miter lim="800000"/>
            <a:headEnd type="none" w="sm" len="sm"/>
            <a:tailEnd type="none" w="sm" len="sm"/>
          </a:ln>
        </p:spPr>
        <p:txBody>
          <a:bodyPr>
            <a:spAutoFit/>
          </a:bodyPr>
          <a:lstStyle/>
          <a:p>
            <a:pPr algn="ctr" eaLnBrk="0" hangingPunct="0">
              <a:lnSpc>
                <a:spcPct val="85000"/>
              </a:lnSpc>
            </a:pPr>
            <a:r>
              <a:rPr lang="en-US" sz="3600" dirty="0" smtClean="0"/>
              <a:t>Keynote Address</a:t>
            </a:r>
            <a:endParaRPr lang="en-US" sz="3600" dirty="0"/>
          </a:p>
        </p:txBody>
      </p:sp>
      <p:pic>
        <p:nvPicPr>
          <p:cNvPr id="2051" name="Picture 3" descr="S:\Data\CONFERENCES\IHC\IHC13\Images\220px-Chaka_Fattah_official_House_photo.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093891" y="2442452"/>
            <a:ext cx="2703806" cy="3405898"/>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Rectangle 2"/>
          <p:cNvSpPr>
            <a:spLocks noChangeArrowheads="1"/>
          </p:cNvSpPr>
          <p:nvPr/>
        </p:nvSpPr>
        <p:spPr bwMode="auto">
          <a:xfrm>
            <a:off x="228600" y="5848350"/>
            <a:ext cx="8915400" cy="523875"/>
          </a:xfrm>
          <a:prstGeom prst="rect">
            <a:avLst/>
          </a:prstGeom>
          <a:noFill/>
          <a:ln w="12700">
            <a:noFill/>
            <a:miter lim="800000"/>
            <a:headEnd type="none" w="sm" len="sm"/>
            <a:tailEnd type="none" w="sm" len="sm"/>
          </a:ln>
        </p:spPr>
        <p:txBody>
          <a:bodyPr>
            <a:spAutoFit/>
          </a:bodyPr>
          <a:lstStyle/>
          <a:p>
            <a:pPr algn="ctr" eaLnBrk="0" hangingPunct="0"/>
            <a:r>
              <a:rPr lang="en-US" sz="2800" i="1" dirty="0" smtClean="0"/>
              <a:t>67</a:t>
            </a:r>
            <a:r>
              <a:rPr lang="en-US" sz="2800" i="1" baseline="30000" dirty="0" smtClean="0"/>
              <a:t>th</a:t>
            </a:r>
            <a:r>
              <a:rPr lang="en-US" sz="2800" i="1" dirty="0" smtClean="0"/>
              <a:t> IHC/Tropical Cyclone Research Forum</a:t>
            </a:r>
            <a:endParaRPr lang="en-US" sz="2800" i="1" dirty="0"/>
          </a:p>
        </p:txBody>
      </p:sp>
      <p:sp>
        <p:nvSpPr>
          <p:cNvPr id="20482" name="Rectangle 3"/>
          <p:cNvSpPr>
            <a:spLocks noGrp="1" noChangeArrowheads="1"/>
          </p:cNvSpPr>
          <p:nvPr>
            <p:ph type="subTitle" idx="1"/>
          </p:nvPr>
        </p:nvSpPr>
        <p:spPr>
          <a:xfrm>
            <a:off x="627063" y="1071563"/>
            <a:ext cx="7975600" cy="1052512"/>
          </a:xfrm>
        </p:spPr>
        <p:txBody>
          <a:bodyPr/>
          <a:lstStyle/>
          <a:p>
            <a:pPr>
              <a:spcBef>
                <a:spcPct val="0"/>
              </a:spcBef>
            </a:pPr>
            <a:r>
              <a:rPr lang="en-US" sz="2800" b="1" dirty="0" smtClean="0">
                <a:cs typeface="Arial" charset="0"/>
              </a:rPr>
              <a:t>Dr. Louis W. </a:t>
            </a:r>
            <a:r>
              <a:rPr lang="en-US" sz="2800" b="1" dirty="0" err="1" smtClean="0">
                <a:cs typeface="Arial" charset="0"/>
              </a:rPr>
              <a:t>Uccellini</a:t>
            </a:r>
            <a:endParaRPr lang="en-US" sz="2800" b="1" dirty="0" smtClean="0">
              <a:cs typeface="Arial" charset="0"/>
            </a:endParaRPr>
          </a:p>
          <a:p>
            <a:pPr>
              <a:spcBef>
                <a:spcPct val="0"/>
              </a:spcBef>
            </a:pPr>
            <a:r>
              <a:rPr lang="en-US" sz="2400" b="1" dirty="0" smtClean="0">
                <a:cs typeface="Arial" charset="0"/>
              </a:rPr>
              <a:t>NOAA Assistant Administrator for Weather Services</a:t>
            </a:r>
          </a:p>
          <a:p>
            <a:pPr>
              <a:spcBef>
                <a:spcPct val="0"/>
              </a:spcBef>
            </a:pPr>
            <a:r>
              <a:rPr lang="en-US" sz="2400" b="1" dirty="0" smtClean="0">
                <a:cs typeface="Arial" charset="0"/>
              </a:rPr>
              <a:t>Director, National Weather Service</a:t>
            </a:r>
          </a:p>
        </p:txBody>
      </p:sp>
      <p:sp>
        <p:nvSpPr>
          <p:cNvPr id="20483" name="Text Box 4"/>
          <p:cNvSpPr txBox="1">
            <a:spLocks noChangeArrowheads="1"/>
          </p:cNvSpPr>
          <p:nvPr/>
        </p:nvSpPr>
        <p:spPr bwMode="auto">
          <a:xfrm>
            <a:off x="649288" y="198438"/>
            <a:ext cx="7802562" cy="558800"/>
          </a:xfrm>
          <a:prstGeom prst="rect">
            <a:avLst/>
          </a:prstGeom>
          <a:noFill/>
          <a:ln w="12700">
            <a:noFill/>
            <a:miter lim="800000"/>
            <a:headEnd type="none" w="sm" len="sm"/>
            <a:tailEnd type="none" w="sm" len="sm"/>
          </a:ln>
        </p:spPr>
        <p:txBody>
          <a:bodyPr>
            <a:spAutoFit/>
          </a:bodyPr>
          <a:lstStyle/>
          <a:p>
            <a:pPr algn="ctr" eaLnBrk="0" hangingPunct="0">
              <a:lnSpc>
                <a:spcPct val="85000"/>
              </a:lnSpc>
            </a:pPr>
            <a:r>
              <a:rPr lang="en-US" sz="3600" dirty="0" smtClean="0"/>
              <a:t>Welcoming </a:t>
            </a:r>
            <a:r>
              <a:rPr lang="en-US" sz="3600" dirty="0"/>
              <a:t>Remarks</a:t>
            </a:r>
          </a:p>
        </p:txBody>
      </p:sp>
      <p:pic>
        <p:nvPicPr>
          <p:cNvPr id="1026" name="Picture 2" descr="S:\Data\CONFERENCES\IHC\IHC13\Images\louis2.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685964" y="2505074"/>
            <a:ext cx="2933661" cy="3419475"/>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2" descr="S:\Data\CONFERENCES\IHC\IHC13\Images\th.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124449" y="3305175"/>
            <a:ext cx="3163661" cy="1476375"/>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0481" name="Rectangle 2"/>
          <p:cNvSpPr>
            <a:spLocks noChangeArrowheads="1"/>
          </p:cNvSpPr>
          <p:nvPr/>
        </p:nvSpPr>
        <p:spPr bwMode="auto">
          <a:xfrm>
            <a:off x="228600" y="5848350"/>
            <a:ext cx="8915400" cy="523875"/>
          </a:xfrm>
          <a:prstGeom prst="rect">
            <a:avLst/>
          </a:prstGeom>
          <a:noFill/>
          <a:ln w="12700">
            <a:noFill/>
            <a:miter lim="800000"/>
            <a:headEnd type="none" w="sm" len="sm"/>
            <a:tailEnd type="none" w="sm" len="sm"/>
          </a:ln>
        </p:spPr>
        <p:txBody>
          <a:bodyPr>
            <a:spAutoFit/>
          </a:bodyPr>
          <a:lstStyle/>
          <a:p>
            <a:pPr algn="ctr" eaLnBrk="0" hangingPunct="0"/>
            <a:r>
              <a:rPr lang="en-US" sz="2800" i="1" dirty="0" smtClean="0"/>
              <a:t>67</a:t>
            </a:r>
            <a:r>
              <a:rPr lang="en-US" sz="2800" i="1" baseline="30000" dirty="0" smtClean="0"/>
              <a:t>th</a:t>
            </a:r>
            <a:r>
              <a:rPr lang="en-US" sz="2800" i="1" dirty="0" smtClean="0"/>
              <a:t> IHC/Tropical Cyclone Research Forum</a:t>
            </a:r>
            <a:endParaRPr lang="en-US" sz="2800" i="1" dirty="0"/>
          </a:p>
        </p:txBody>
      </p:sp>
      <p:sp>
        <p:nvSpPr>
          <p:cNvPr id="20482" name="Rectangle 3"/>
          <p:cNvSpPr>
            <a:spLocks noGrp="1" noChangeArrowheads="1"/>
          </p:cNvSpPr>
          <p:nvPr>
            <p:ph type="subTitle" idx="1"/>
          </p:nvPr>
        </p:nvSpPr>
        <p:spPr>
          <a:xfrm>
            <a:off x="627063" y="1071563"/>
            <a:ext cx="7975600" cy="1052512"/>
          </a:xfrm>
        </p:spPr>
        <p:txBody>
          <a:bodyPr/>
          <a:lstStyle/>
          <a:p>
            <a:pPr>
              <a:spcBef>
                <a:spcPct val="0"/>
              </a:spcBef>
            </a:pPr>
            <a:r>
              <a:rPr lang="en-US" sz="2800" b="1" dirty="0" smtClean="0"/>
              <a:t>Dr. Rebecca </a:t>
            </a:r>
            <a:r>
              <a:rPr lang="en-US" sz="2800" b="1" dirty="0"/>
              <a:t>M. </a:t>
            </a:r>
            <a:r>
              <a:rPr lang="en-US" sz="2800" b="1" dirty="0" smtClean="0"/>
              <a:t>Blank </a:t>
            </a:r>
          </a:p>
          <a:p>
            <a:pPr>
              <a:spcBef>
                <a:spcPct val="0"/>
              </a:spcBef>
            </a:pPr>
            <a:r>
              <a:rPr lang="en-US" sz="2400" b="1" dirty="0" smtClean="0"/>
              <a:t>Acting </a:t>
            </a:r>
            <a:r>
              <a:rPr lang="en-US" sz="2400" b="1" dirty="0"/>
              <a:t>Secretary of </a:t>
            </a:r>
            <a:r>
              <a:rPr lang="en-US" sz="2400" b="1" dirty="0" smtClean="0"/>
              <a:t>Commerce</a:t>
            </a:r>
          </a:p>
          <a:p>
            <a:pPr>
              <a:spcBef>
                <a:spcPct val="0"/>
              </a:spcBef>
            </a:pPr>
            <a:r>
              <a:rPr lang="en-US" sz="2400" b="1" dirty="0" smtClean="0">
                <a:cs typeface="Arial" charset="0"/>
              </a:rPr>
              <a:t>Deputy Secretary of Commerce</a:t>
            </a:r>
          </a:p>
        </p:txBody>
      </p:sp>
      <p:sp>
        <p:nvSpPr>
          <p:cNvPr id="20483" name="Text Box 4"/>
          <p:cNvSpPr txBox="1">
            <a:spLocks noChangeArrowheads="1"/>
          </p:cNvSpPr>
          <p:nvPr/>
        </p:nvSpPr>
        <p:spPr bwMode="auto">
          <a:xfrm>
            <a:off x="649288" y="198438"/>
            <a:ext cx="7802562" cy="558800"/>
          </a:xfrm>
          <a:prstGeom prst="rect">
            <a:avLst/>
          </a:prstGeom>
          <a:noFill/>
          <a:ln w="12700">
            <a:noFill/>
            <a:miter lim="800000"/>
            <a:headEnd type="none" w="sm" len="sm"/>
            <a:tailEnd type="none" w="sm" len="sm"/>
          </a:ln>
        </p:spPr>
        <p:txBody>
          <a:bodyPr>
            <a:spAutoFit/>
          </a:bodyPr>
          <a:lstStyle/>
          <a:p>
            <a:pPr algn="ctr" eaLnBrk="0" hangingPunct="0">
              <a:lnSpc>
                <a:spcPct val="85000"/>
              </a:lnSpc>
            </a:pPr>
            <a:r>
              <a:rPr lang="en-US" sz="3600" dirty="0" smtClean="0"/>
              <a:t>Invited Comments</a:t>
            </a:r>
            <a:endParaRPr lang="en-US" sz="3600" dirty="0"/>
          </a:p>
        </p:txBody>
      </p:sp>
      <p:pic>
        <p:nvPicPr>
          <p:cNvPr id="1026" name="Picture 2" descr="Rebecca M. Blank, Deputy Secretary of Commerce">
            <a:hlinkClick r:id="rId3"/>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038475" y="2371725"/>
            <a:ext cx="2857500" cy="320675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Rectangle 3"/>
          <p:cNvSpPr>
            <a:spLocks noChangeArrowheads="1"/>
          </p:cNvSpPr>
          <p:nvPr/>
        </p:nvSpPr>
        <p:spPr bwMode="auto">
          <a:xfrm>
            <a:off x="933450" y="1681163"/>
            <a:ext cx="7105650" cy="969962"/>
          </a:xfrm>
          <a:prstGeom prst="rect">
            <a:avLst/>
          </a:prstGeom>
          <a:noFill/>
          <a:ln w="12700">
            <a:noFill/>
            <a:miter lim="800000"/>
            <a:headEnd type="none" w="sm" len="sm"/>
            <a:tailEnd type="none" w="sm" len="sm"/>
          </a:ln>
        </p:spPr>
        <p:txBody>
          <a:bodyPr>
            <a:spAutoFit/>
          </a:bodyPr>
          <a:lstStyle/>
          <a:p>
            <a:pPr algn="ctr" eaLnBrk="0" hangingPunct="0">
              <a:lnSpc>
                <a:spcPct val="95000"/>
              </a:lnSpc>
            </a:pPr>
            <a:r>
              <a:rPr lang="en-US" sz="3200"/>
              <a:t>Mr. Samuel P. Williamson</a:t>
            </a:r>
          </a:p>
          <a:p>
            <a:pPr algn="ctr" eaLnBrk="0" hangingPunct="0">
              <a:lnSpc>
                <a:spcPct val="95000"/>
              </a:lnSpc>
            </a:pPr>
            <a:r>
              <a:rPr lang="en-US" sz="2800"/>
              <a:t>Federal Coordinator for Meteorology</a:t>
            </a:r>
          </a:p>
        </p:txBody>
      </p:sp>
      <p:sp>
        <p:nvSpPr>
          <p:cNvPr id="8" name="Rectangle 5"/>
          <p:cNvSpPr>
            <a:spLocks noChangeArrowheads="1"/>
          </p:cNvSpPr>
          <p:nvPr/>
        </p:nvSpPr>
        <p:spPr bwMode="auto">
          <a:xfrm>
            <a:off x="304800" y="3136900"/>
            <a:ext cx="8362950" cy="917174"/>
          </a:xfrm>
          <a:prstGeom prst="rect">
            <a:avLst/>
          </a:prstGeom>
          <a:noFill/>
          <a:ln w="57150">
            <a:solidFill>
              <a:srgbClr val="000080"/>
            </a:solidFill>
            <a:miter lim="800000"/>
            <a:headEnd type="none" w="sm" len="sm"/>
            <a:tailEnd type="none" w="sm" len="sm"/>
          </a:ln>
        </p:spPr>
        <p:txBody>
          <a:bodyPr>
            <a:spAutoFit/>
          </a:bodyPr>
          <a:lstStyle/>
          <a:p>
            <a:pPr algn="ctr" eaLnBrk="0" hangingPunct="0">
              <a:lnSpc>
                <a:spcPct val="120000"/>
              </a:lnSpc>
              <a:defRPr/>
            </a:pPr>
            <a:r>
              <a:rPr lang="en-US" sz="2800" dirty="0" smtClean="0">
                <a:solidFill>
                  <a:schemeClr val="accent6">
                    <a:lumMod val="75000"/>
                  </a:schemeClr>
                </a:solidFill>
                <a:latin typeface="Arial" pitchFamily="34" charset="0"/>
              </a:rPr>
              <a:t>67</a:t>
            </a:r>
            <a:r>
              <a:rPr lang="en-US" sz="2800" baseline="30000" dirty="0" smtClean="0">
                <a:solidFill>
                  <a:schemeClr val="accent6">
                    <a:lumMod val="75000"/>
                  </a:schemeClr>
                </a:solidFill>
                <a:latin typeface="Arial" pitchFamily="34" charset="0"/>
              </a:rPr>
              <a:t>th</a:t>
            </a:r>
            <a:r>
              <a:rPr lang="en-US" sz="2800" dirty="0" smtClean="0">
                <a:solidFill>
                  <a:schemeClr val="accent6">
                    <a:lumMod val="75000"/>
                  </a:schemeClr>
                </a:solidFill>
                <a:latin typeface="Arial" pitchFamily="34" charset="0"/>
              </a:rPr>
              <a:t> IHC/Tropical Cyclone Research Forum</a:t>
            </a:r>
            <a:endParaRPr lang="en-US" sz="2800" dirty="0">
              <a:solidFill>
                <a:schemeClr val="accent6">
                  <a:lumMod val="75000"/>
                </a:schemeClr>
              </a:solidFill>
              <a:latin typeface="Arial" pitchFamily="34" charset="0"/>
            </a:endParaRPr>
          </a:p>
          <a:p>
            <a:pPr algn="ctr" eaLnBrk="0" hangingPunct="0">
              <a:spcBef>
                <a:spcPts val="0"/>
              </a:spcBef>
              <a:spcAft>
                <a:spcPts val="0"/>
              </a:spcAft>
              <a:defRPr/>
            </a:pPr>
            <a:r>
              <a:rPr lang="en-US" sz="2000" i="1" dirty="0" smtClean="0">
                <a:solidFill>
                  <a:schemeClr val="accent6">
                    <a:lumMod val="75000"/>
                  </a:schemeClr>
                </a:solidFill>
                <a:latin typeface="Arial" pitchFamily="34" charset="0"/>
              </a:rPr>
              <a:t>Tropical </a:t>
            </a:r>
            <a:r>
              <a:rPr lang="en-US" sz="2000" i="1" dirty="0">
                <a:solidFill>
                  <a:schemeClr val="accent6">
                    <a:lumMod val="75000"/>
                  </a:schemeClr>
                </a:solidFill>
                <a:latin typeface="Arial" pitchFamily="34" charset="0"/>
              </a:rPr>
              <a:t>Cyclone </a:t>
            </a:r>
            <a:r>
              <a:rPr lang="en-US" sz="2000" i="1" dirty="0" smtClean="0">
                <a:solidFill>
                  <a:schemeClr val="accent6">
                    <a:lumMod val="75000"/>
                  </a:schemeClr>
                </a:solidFill>
                <a:latin typeface="Arial" pitchFamily="34" charset="0"/>
              </a:rPr>
              <a:t>Research</a:t>
            </a:r>
            <a:r>
              <a:rPr lang="en-US" sz="2000" i="1" dirty="0">
                <a:solidFill>
                  <a:schemeClr val="accent6">
                    <a:lumMod val="75000"/>
                  </a:schemeClr>
                </a:solidFill>
                <a:latin typeface="Arial" pitchFamily="34" charset="0"/>
              </a:rPr>
              <a:t>: </a:t>
            </a:r>
            <a:r>
              <a:rPr lang="en-US" sz="2000" i="1" dirty="0" smtClean="0">
                <a:solidFill>
                  <a:schemeClr val="accent6">
                    <a:lumMod val="75000"/>
                  </a:schemeClr>
                </a:solidFill>
                <a:latin typeface="Arial" pitchFamily="34" charset="0"/>
              </a:rPr>
              <a:t> Our Vision for the Future </a:t>
            </a:r>
            <a:endParaRPr lang="en-US" sz="2000" i="1" dirty="0">
              <a:solidFill>
                <a:schemeClr val="accent6">
                  <a:lumMod val="75000"/>
                </a:schemeClr>
              </a:solidFill>
              <a:latin typeface="Arial" pitchFamily="34" charset="0"/>
            </a:endParaRPr>
          </a:p>
        </p:txBody>
      </p:sp>
      <p:sp>
        <p:nvSpPr>
          <p:cNvPr id="24579" name="Text Box 4"/>
          <p:cNvSpPr txBox="1">
            <a:spLocks noChangeArrowheads="1"/>
          </p:cNvSpPr>
          <p:nvPr/>
        </p:nvSpPr>
        <p:spPr bwMode="auto">
          <a:xfrm>
            <a:off x="585788" y="198438"/>
            <a:ext cx="7802562" cy="558800"/>
          </a:xfrm>
          <a:prstGeom prst="rect">
            <a:avLst/>
          </a:prstGeom>
          <a:noFill/>
          <a:ln w="12700">
            <a:noFill/>
            <a:miter lim="800000"/>
            <a:headEnd type="none" w="sm" len="sm"/>
            <a:tailEnd type="none" w="sm" len="sm"/>
          </a:ln>
        </p:spPr>
        <p:txBody>
          <a:bodyPr>
            <a:spAutoFit/>
          </a:bodyPr>
          <a:lstStyle/>
          <a:p>
            <a:pPr algn="ctr" eaLnBrk="0" hangingPunct="0">
              <a:lnSpc>
                <a:spcPct val="85000"/>
              </a:lnSpc>
            </a:pPr>
            <a:r>
              <a:rPr lang="en-US" sz="3600" dirty="0" smtClean="0"/>
              <a:t>Setting the Stage</a:t>
            </a:r>
            <a:endParaRPr lang="en-US" sz="3600"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Rectangle 2"/>
          <p:cNvSpPr>
            <a:spLocks noGrp="1" noChangeArrowheads="1"/>
          </p:cNvSpPr>
          <p:nvPr>
            <p:ph type="body" idx="4294967295"/>
          </p:nvPr>
        </p:nvSpPr>
        <p:spPr>
          <a:xfrm>
            <a:off x="0" y="1477963"/>
            <a:ext cx="5649913" cy="4652962"/>
          </a:xfrm>
        </p:spPr>
        <p:txBody>
          <a:bodyPr/>
          <a:lstStyle/>
          <a:p>
            <a:pPr marL="230188" indent="-230188">
              <a:spcBef>
                <a:spcPts val="600"/>
              </a:spcBef>
              <a:spcAft>
                <a:spcPts val="600"/>
              </a:spcAft>
            </a:pPr>
            <a:r>
              <a:rPr lang="en-US" sz="2000" b="1" dirty="0" smtClean="0"/>
              <a:t>Hurricane Sandy is just the most recent example of the need to work together to provide improved services to help prevent injuries and the loss of life.</a:t>
            </a:r>
          </a:p>
          <a:p>
            <a:pPr marL="230188" indent="-230188">
              <a:spcBef>
                <a:spcPts val="600"/>
              </a:spcBef>
              <a:spcAft>
                <a:spcPts val="600"/>
              </a:spcAft>
            </a:pPr>
            <a:endParaRPr lang="en-US" sz="2200" b="1" dirty="0" smtClean="0"/>
          </a:p>
        </p:txBody>
      </p:sp>
      <p:sp>
        <p:nvSpPr>
          <p:cNvPr id="26626" name="Text Box 4"/>
          <p:cNvSpPr txBox="1">
            <a:spLocks noChangeArrowheads="1"/>
          </p:cNvSpPr>
          <p:nvPr/>
        </p:nvSpPr>
        <p:spPr bwMode="auto">
          <a:xfrm>
            <a:off x="649288" y="198438"/>
            <a:ext cx="7802562" cy="558800"/>
          </a:xfrm>
          <a:prstGeom prst="rect">
            <a:avLst/>
          </a:prstGeom>
          <a:noFill/>
          <a:ln w="12700">
            <a:noFill/>
            <a:miter lim="800000"/>
            <a:headEnd type="none" w="sm" len="sm"/>
            <a:tailEnd type="none" w="sm" len="sm"/>
          </a:ln>
        </p:spPr>
        <p:txBody>
          <a:bodyPr>
            <a:spAutoFit/>
          </a:bodyPr>
          <a:lstStyle/>
          <a:p>
            <a:pPr algn="ctr" eaLnBrk="0" hangingPunct="0">
              <a:lnSpc>
                <a:spcPct val="85000"/>
              </a:lnSpc>
            </a:pPr>
            <a:r>
              <a:rPr lang="en-US" sz="3600"/>
              <a:t>Reminder of Why Are We Here</a:t>
            </a:r>
          </a:p>
        </p:txBody>
      </p:sp>
      <p:sp>
        <p:nvSpPr>
          <p:cNvPr id="26627" name="Rectangle 3"/>
          <p:cNvSpPr>
            <a:spLocks noChangeArrowheads="1"/>
          </p:cNvSpPr>
          <p:nvPr/>
        </p:nvSpPr>
        <p:spPr bwMode="auto">
          <a:xfrm>
            <a:off x="6350" y="2781300"/>
            <a:ext cx="5746750" cy="4708981"/>
          </a:xfrm>
          <a:prstGeom prst="rect">
            <a:avLst/>
          </a:prstGeom>
          <a:noFill/>
          <a:ln w="9525">
            <a:noFill/>
            <a:miter lim="800000"/>
            <a:headEnd/>
            <a:tailEnd/>
          </a:ln>
        </p:spPr>
        <p:txBody>
          <a:bodyPr wrap="square">
            <a:spAutoFit/>
          </a:bodyPr>
          <a:lstStyle/>
          <a:p>
            <a:pPr marL="230188" indent="-230188" eaLnBrk="0" hangingPunct="0">
              <a:spcBef>
                <a:spcPts val="600"/>
              </a:spcBef>
              <a:spcAft>
                <a:spcPts val="600"/>
              </a:spcAft>
              <a:buFont typeface="Arial" charset="0"/>
              <a:buChar char="•"/>
            </a:pPr>
            <a:r>
              <a:rPr lang="en-US" sz="2000" dirty="0" smtClean="0"/>
              <a:t>We must build upon the synergy and collaboration we’ve achieved in </a:t>
            </a:r>
            <a:r>
              <a:rPr lang="en-US" sz="2000" dirty="0"/>
              <a:t>the tropical cyclone </a:t>
            </a:r>
            <a:r>
              <a:rPr lang="en-US" sz="2000" dirty="0" smtClean="0"/>
              <a:t>community over the last 5 years to reassess the gaps in our capabilities and adjust our priorities, as necessary, moving forward to:</a:t>
            </a:r>
          </a:p>
          <a:p>
            <a:pPr marL="687388" lvl="1" indent="-230188" eaLnBrk="0" hangingPunct="0">
              <a:spcBef>
                <a:spcPts val="600"/>
              </a:spcBef>
              <a:spcAft>
                <a:spcPts val="600"/>
              </a:spcAft>
              <a:buFont typeface="Courier New" pitchFamily="49" charset="0"/>
              <a:buChar char="o"/>
            </a:pPr>
            <a:r>
              <a:rPr lang="en-US" sz="2000" dirty="0" smtClean="0"/>
              <a:t>Ensure we get the “biggest bang for the buck” in a tough budgetary climate</a:t>
            </a:r>
          </a:p>
          <a:p>
            <a:pPr marL="687388" lvl="1" indent="-230188" eaLnBrk="0" hangingPunct="0">
              <a:spcBef>
                <a:spcPts val="600"/>
              </a:spcBef>
              <a:spcAft>
                <a:spcPts val="600"/>
              </a:spcAft>
              <a:buFont typeface="Courier New" pitchFamily="49" charset="0"/>
              <a:buChar char="o"/>
            </a:pPr>
            <a:r>
              <a:rPr lang="en-US" sz="2000" dirty="0" smtClean="0"/>
              <a:t>Ultimately, minimize the Nation’s vulnerability </a:t>
            </a:r>
            <a:r>
              <a:rPr lang="en-US" sz="2000" smtClean="0"/>
              <a:t>to nature’s </a:t>
            </a:r>
            <a:r>
              <a:rPr lang="en-US" sz="2000" dirty="0" smtClean="0"/>
              <a:t>most destructive forces</a:t>
            </a:r>
          </a:p>
          <a:p>
            <a:pPr marL="687388" lvl="1" indent="-230188" eaLnBrk="0" hangingPunct="0">
              <a:spcBef>
                <a:spcPts val="600"/>
              </a:spcBef>
              <a:spcAft>
                <a:spcPts val="600"/>
              </a:spcAft>
              <a:buFont typeface="Courier New" pitchFamily="49" charset="0"/>
              <a:buChar char="o"/>
            </a:pPr>
            <a:endParaRPr lang="en-US" sz="2000" dirty="0" smtClean="0"/>
          </a:p>
          <a:p>
            <a:pPr marL="687388" lvl="1" indent="-230188" eaLnBrk="0" hangingPunct="0">
              <a:spcBef>
                <a:spcPts val="600"/>
              </a:spcBef>
              <a:spcAft>
                <a:spcPts val="600"/>
              </a:spcAft>
              <a:buFont typeface="Courier New" pitchFamily="49" charset="0"/>
              <a:buChar char="o"/>
            </a:pPr>
            <a:endParaRPr lang="en-US" sz="2000" dirty="0"/>
          </a:p>
        </p:txBody>
      </p:sp>
      <p:pic>
        <p:nvPicPr>
          <p:cNvPr id="2050" name="Picture 2" descr="S:\Data\CONFERENCES\IHC\IHC13\Images\sandy ny subway thCA6F5C44.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753100" y="1085850"/>
            <a:ext cx="2857500" cy="2133600"/>
          </a:xfrm>
          <a:prstGeom prst="rect">
            <a:avLst/>
          </a:prstGeom>
          <a:noFill/>
          <a:extLst>
            <a:ext uri="{909E8E84-426E-40DD-AFC4-6F175D3DCCD1}">
              <a14:hiddenFill xmlns:a14="http://schemas.microsoft.com/office/drawing/2010/main">
                <a:solidFill>
                  <a:srgbClr val="FFFFFF"/>
                </a:solidFill>
              </a14:hiddenFill>
            </a:ext>
          </a:extLst>
        </p:spPr>
      </p:pic>
      <p:pic>
        <p:nvPicPr>
          <p:cNvPr id="2051" name="Picture 3" descr="S:\Data\CONFERENCES\IHC\IHC13\Images\sandy thCANPNOVL.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911850" y="2964090"/>
            <a:ext cx="2857500" cy="2419350"/>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S:\Data\CONFERENCES\IHC\IHC13\Images\sandy thCAPFV3YG.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797550" y="5135790"/>
            <a:ext cx="2857500" cy="1609725"/>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Rectangle 2"/>
          <p:cNvSpPr>
            <a:spLocks noGrp="1" noChangeArrowheads="1"/>
          </p:cNvSpPr>
          <p:nvPr>
            <p:ph idx="1"/>
          </p:nvPr>
        </p:nvSpPr>
        <p:spPr>
          <a:xfrm>
            <a:off x="0" y="1100138"/>
            <a:ext cx="9144000" cy="5643562"/>
          </a:xfrm>
        </p:spPr>
        <p:txBody>
          <a:bodyPr/>
          <a:lstStyle/>
          <a:p>
            <a:pPr>
              <a:lnSpc>
                <a:spcPct val="80000"/>
              </a:lnSpc>
            </a:pPr>
            <a:r>
              <a:rPr lang="en-US" sz="2200" b="1" dirty="0" smtClean="0"/>
              <a:t>Assess the progress in addressing the operational priorities of the operational centers (NHC, CPHC, and JTWC) and adjust future research priorities as needed</a:t>
            </a:r>
          </a:p>
          <a:p>
            <a:pPr>
              <a:lnSpc>
                <a:spcPct val="80000"/>
              </a:lnSpc>
            </a:pPr>
            <a:r>
              <a:rPr lang="en-US" sz="2200" b="1" dirty="0" smtClean="0"/>
              <a:t>Review ongoing numerical modeling initiatives within NOAA, Navy, NASA, and NSF</a:t>
            </a:r>
            <a:endParaRPr lang="en-US" sz="800" b="1" dirty="0" smtClean="0"/>
          </a:p>
          <a:p>
            <a:pPr>
              <a:lnSpc>
                <a:spcPct val="80000"/>
              </a:lnSpc>
            </a:pPr>
            <a:r>
              <a:rPr lang="en-US" sz="2200" b="1" dirty="0" smtClean="0"/>
              <a:t>Receive updates on Joint Hurricane </a:t>
            </a:r>
            <a:r>
              <a:rPr lang="en-US" sz="2200" b="1" dirty="0" err="1" smtClean="0"/>
              <a:t>Testbed</a:t>
            </a:r>
            <a:r>
              <a:rPr lang="en-US" sz="2200" b="1" dirty="0" smtClean="0"/>
              <a:t> projects ready for </a:t>
            </a:r>
          </a:p>
          <a:p>
            <a:pPr marL="0" indent="0">
              <a:lnSpc>
                <a:spcPct val="80000"/>
              </a:lnSpc>
              <a:buNone/>
            </a:pPr>
            <a:r>
              <a:rPr lang="en-US" sz="2200" b="1" dirty="0"/>
              <a:t> </a:t>
            </a:r>
            <a:r>
              <a:rPr lang="en-US" sz="2200" b="1" dirty="0" smtClean="0"/>
              <a:t>                                                                      transition from research </a:t>
            </a:r>
          </a:p>
          <a:p>
            <a:pPr marL="0" indent="0">
              <a:lnSpc>
                <a:spcPct val="80000"/>
              </a:lnSpc>
              <a:buNone/>
            </a:pPr>
            <a:r>
              <a:rPr lang="en-US" sz="2200" b="1" dirty="0"/>
              <a:t> </a:t>
            </a:r>
            <a:r>
              <a:rPr lang="en-US" sz="2200" b="1" dirty="0" smtClean="0"/>
              <a:t>                                                                      into operations</a:t>
            </a:r>
          </a:p>
          <a:p>
            <a:pPr marL="0" indent="0">
              <a:lnSpc>
                <a:spcPct val="80000"/>
              </a:lnSpc>
              <a:buNone/>
            </a:pPr>
            <a:endParaRPr lang="en-US" sz="2200" b="1" dirty="0" smtClean="0"/>
          </a:p>
          <a:p>
            <a:pPr>
              <a:lnSpc>
                <a:spcPct val="80000"/>
              </a:lnSpc>
            </a:pPr>
            <a:r>
              <a:rPr lang="en-US" sz="2200" b="1" dirty="0" smtClean="0"/>
              <a:t>Explore other R&amp;D opportunities (modeling and observational) that will promote improvements in </a:t>
            </a:r>
          </a:p>
          <a:p>
            <a:pPr marL="0" indent="0">
              <a:lnSpc>
                <a:spcPct val="80000"/>
              </a:lnSpc>
              <a:buNone/>
            </a:pPr>
            <a:r>
              <a:rPr lang="en-US" sz="2200" b="1" dirty="0"/>
              <a:t> </a:t>
            </a:r>
            <a:r>
              <a:rPr lang="en-US" sz="2200" b="1" dirty="0" smtClean="0"/>
              <a:t>   forecasting and understanding of TCs </a:t>
            </a:r>
          </a:p>
          <a:p>
            <a:pPr marL="0" indent="0">
              <a:lnSpc>
                <a:spcPct val="80000"/>
              </a:lnSpc>
              <a:buNone/>
            </a:pPr>
            <a:r>
              <a:rPr lang="en-US" sz="2200" b="1" dirty="0"/>
              <a:t> </a:t>
            </a:r>
            <a:r>
              <a:rPr lang="en-US" sz="2200" b="1" dirty="0" smtClean="0"/>
              <a:t>   and their associated effects</a:t>
            </a:r>
            <a:endParaRPr lang="en-US" sz="2200" b="1" dirty="0"/>
          </a:p>
          <a:p>
            <a:pPr>
              <a:lnSpc>
                <a:spcPct val="80000"/>
              </a:lnSpc>
            </a:pPr>
            <a:r>
              <a:rPr lang="en-US" sz="2200" b="1" dirty="0" smtClean="0"/>
              <a:t>Investigate the application of social </a:t>
            </a:r>
          </a:p>
          <a:p>
            <a:pPr marL="0" indent="0">
              <a:lnSpc>
                <a:spcPct val="80000"/>
              </a:lnSpc>
              <a:buNone/>
            </a:pPr>
            <a:r>
              <a:rPr lang="en-US" sz="2200" b="1" dirty="0"/>
              <a:t> </a:t>
            </a:r>
            <a:r>
              <a:rPr lang="en-US" sz="2200" b="1" dirty="0" smtClean="0"/>
              <a:t>   science to the TC forecast and warning </a:t>
            </a:r>
          </a:p>
          <a:p>
            <a:pPr marL="0" indent="0">
              <a:lnSpc>
                <a:spcPct val="80000"/>
              </a:lnSpc>
              <a:buNone/>
            </a:pPr>
            <a:r>
              <a:rPr lang="en-US" sz="2200" b="1" dirty="0"/>
              <a:t> </a:t>
            </a:r>
            <a:r>
              <a:rPr lang="en-US" sz="2200" b="1" dirty="0" smtClean="0"/>
              <a:t>   notification problem</a:t>
            </a:r>
          </a:p>
          <a:p>
            <a:pPr marL="0" indent="0">
              <a:lnSpc>
                <a:spcPct val="80000"/>
              </a:lnSpc>
              <a:buNone/>
            </a:pPr>
            <a:endParaRPr lang="en-US" sz="2200" b="1" dirty="0"/>
          </a:p>
          <a:p>
            <a:pPr>
              <a:lnSpc>
                <a:spcPct val="80000"/>
              </a:lnSpc>
            </a:pPr>
            <a:endParaRPr lang="en-US" sz="2200" b="1" dirty="0" smtClean="0"/>
          </a:p>
          <a:p>
            <a:pPr>
              <a:lnSpc>
                <a:spcPct val="80000"/>
              </a:lnSpc>
            </a:pPr>
            <a:endParaRPr lang="en-US" sz="2200" b="1" dirty="0"/>
          </a:p>
          <a:p>
            <a:pPr marL="0" indent="0">
              <a:lnSpc>
                <a:spcPct val="80000"/>
              </a:lnSpc>
              <a:buNone/>
            </a:pPr>
            <a:endParaRPr lang="en-US" sz="2200" dirty="0" smtClean="0"/>
          </a:p>
        </p:txBody>
      </p:sp>
      <p:sp>
        <p:nvSpPr>
          <p:cNvPr id="28674" name="Text Box 4"/>
          <p:cNvSpPr txBox="1">
            <a:spLocks noChangeArrowheads="1"/>
          </p:cNvSpPr>
          <p:nvPr/>
        </p:nvSpPr>
        <p:spPr bwMode="auto">
          <a:xfrm>
            <a:off x="649288" y="198438"/>
            <a:ext cx="7802562" cy="558800"/>
          </a:xfrm>
          <a:prstGeom prst="rect">
            <a:avLst/>
          </a:prstGeom>
          <a:noFill/>
          <a:ln w="12700">
            <a:noFill/>
            <a:miter lim="800000"/>
            <a:headEnd type="none" w="sm" len="sm"/>
            <a:tailEnd type="none" w="sm" len="sm"/>
          </a:ln>
        </p:spPr>
        <p:txBody>
          <a:bodyPr>
            <a:spAutoFit/>
          </a:bodyPr>
          <a:lstStyle/>
          <a:p>
            <a:pPr algn="ctr" eaLnBrk="0" hangingPunct="0">
              <a:lnSpc>
                <a:spcPct val="85000"/>
              </a:lnSpc>
            </a:pPr>
            <a:r>
              <a:rPr lang="en-US" sz="3600" dirty="0" smtClean="0"/>
              <a:t>Forum </a:t>
            </a:r>
            <a:r>
              <a:rPr lang="en-US" sz="3600" dirty="0"/>
              <a:t>Objectives</a:t>
            </a:r>
          </a:p>
        </p:txBody>
      </p:sp>
      <p:pic>
        <p:nvPicPr>
          <p:cNvPr id="28675" name="Picture 4" descr="Joint Hurricane Testbed Logo"/>
          <p:cNvPicPr>
            <a:picLocks noChangeAspect="1" noChangeArrowheads="1"/>
          </p:cNvPicPr>
          <p:nvPr/>
        </p:nvPicPr>
        <p:blipFill>
          <a:blip r:embed="rId3" cstate="print"/>
          <a:srcRect/>
          <a:stretch>
            <a:fillRect/>
          </a:stretch>
        </p:blipFill>
        <p:spPr bwMode="auto">
          <a:xfrm>
            <a:off x="328609" y="2919412"/>
            <a:ext cx="5133975" cy="923924"/>
          </a:xfrm>
          <a:prstGeom prst="rect">
            <a:avLst/>
          </a:prstGeom>
          <a:noFill/>
          <a:ln w="9525">
            <a:noFill/>
            <a:miter lim="800000"/>
            <a:headEnd/>
            <a:tailEnd/>
          </a:ln>
        </p:spPr>
      </p:pic>
      <p:pic>
        <p:nvPicPr>
          <p:cNvPr id="1026" name="Picture 2" descr="S:\Data\CONFERENCES\IHC\IHC13\Images\SFMR thCAH1MISO.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915025" y="4452934"/>
            <a:ext cx="2857500" cy="1971675"/>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idx="1"/>
          </p:nvPr>
        </p:nvSpPr>
        <p:spPr>
          <a:xfrm>
            <a:off x="0" y="1905000"/>
            <a:ext cx="9144000" cy="4171950"/>
          </a:xfrm>
        </p:spPr>
        <p:txBody>
          <a:bodyPr/>
          <a:lstStyle/>
          <a:p>
            <a:pPr marL="230188" indent="-230188" algn="ctr">
              <a:spcBef>
                <a:spcPts val="0"/>
              </a:spcBef>
              <a:spcAft>
                <a:spcPts val="0"/>
              </a:spcAft>
              <a:buFontTx/>
              <a:buNone/>
              <a:defRPr/>
            </a:pPr>
            <a:r>
              <a:rPr lang="en-US" sz="2800" b="1" i="1" dirty="0" smtClean="0">
                <a:solidFill>
                  <a:schemeClr val="accent6">
                    <a:lumMod val="75000"/>
                  </a:schemeClr>
                </a:solidFill>
              </a:rPr>
              <a:t>The Emergency Response to Hurricane Sandy</a:t>
            </a:r>
          </a:p>
          <a:p>
            <a:pPr marL="230188" indent="-230188">
              <a:spcBef>
                <a:spcPts val="0"/>
              </a:spcBef>
              <a:spcAft>
                <a:spcPts val="0"/>
              </a:spcAft>
              <a:buFontTx/>
              <a:buNone/>
              <a:defRPr/>
            </a:pPr>
            <a:r>
              <a:rPr lang="en-US" sz="2400" b="1" dirty="0" smtClean="0"/>
              <a:t>     </a:t>
            </a:r>
          </a:p>
          <a:p>
            <a:pPr marL="230188" indent="-230188">
              <a:spcBef>
                <a:spcPts val="0"/>
              </a:spcBef>
              <a:spcAft>
                <a:spcPts val="0"/>
              </a:spcAft>
              <a:buFontTx/>
              <a:buNone/>
              <a:defRPr/>
            </a:pPr>
            <a:r>
              <a:rPr lang="en-US" sz="2400" b="1" dirty="0" smtClean="0"/>
              <a:t>    Moderator: Bryan Norcross, TWC Hurricane Specialist</a:t>
            </a:r>
          </a:p>
          <a:p>
            <a:pPr marL="230188" indent="-230188">
              <a:spcBef>
                <a:spcPts val="0"/>
              </a:spcBef>
              <a:spcAft>
                <a:spcPts val="0"/>
              </a:spcAft>
              <a:buFontTx/>
              <a:buNone/>
              <a:defRPr/>
            </a:pPr>
            <a:r>
              <a:rPr lang="en-US" sz="2400" b="1" dirty="0" smtClean="0"/>
              <a:t>    Panelists: Captain Thomas Scardino, NJ EM</a:t>
            </a:r>
          </a:p>
          <a:p>
            <a:pPr marL="230188" indent="-230188">
              <a:spcBef>
                <a:spcPts val="0"/>
              </a:spcBef>
              <a:spcAft>
                <a:spcPts val="0"/>
              </a:spcAft>
              <a:buFontTx/>
              <a:buNone/>
              <a:defRPr/>
            </a:pPr>
            <a:r>
              <a:rPr lang="en-US" sz="2400" b="1" dirty="0" smtClean="0"/>
              <a:t>                      </a:t>
            </a:r>
            <a:r>
              <a:rPr lang="en-US" sz="2400" b="1" dirty="0" smtClean="0"/>
              <a:t>Mr. Richard A. French, </a:t>
            </a:r>
            <a:r>
              <a:rPr lang="en-US" sz="2400" b="1" dirty="0" smtClean="0"/>
              <a:t>NY EM</a:t>
            </a:r>
          </a:p>
          <a:p>
            <a:pPr marL="230188" indent="-230188" algn="ctr">
              <a:spcBef>
                <a:spcPts val="0"/>
              </a:spcBef>
              <a:spcAft>
                <a:spcPts val="0"/>
              </a:spcAft>
              <a:buFontTx/>
              <a:buNone/>
              <a:defRPr/>
            </a:pPr>
            <a:endParaRPr lang="en-US" sz="2000" dirty="0" smtClean="0"/>
          </a:p>
          <a:p>
            <a:pPr marL="230188" indent="-230188" algn="ctr">
              <a:spcBef>
                <a:spcPts val="0"/>
              </a:spcBef>
              <a:spcAft>
                <a:spcPts val="0"/>
              </a:spcAft>
              <a:buFontTx/>
              <a:buNone/>
              <a:defRPr/>
            </a:pPr>
            <a:r>
              <a:rPr lang="en-US" sz="2800" b="1" dirty="0" smtClean="0">
                <a:solidFill>
                  <a:schemeClr val="accent6">
                    <a:lumMod val="75000"/>
                  </a:schemeClr>
                </a:solidFill>
              </a:rPr>
              <a:t>10:00 AM – 12:00 PM  </a:t>
            </a:r>
          </a:p>
          <a:p>
            <a:pPr algn="ctr">
              <a:spcBef>
                <a:spcPts val="0"/>
              </a:spcBef>
              <a:spcAft>
                <a:spcPts val="0"/>
              </a:spcAft>
              <a:buFontTx/>
              <a:buNone/>
              <a:defRPr/>
            </a:pPr>
            <a:r>
              <a:rPr lang="en-US" sz="2400" b="1" dirty="0" smtClean="0"/>
              <a:t>Senior Leader Panel:</a:t>
            </a:r>
          </a:p>
          <a:p>
            <a:pPr algn="ctr">
              <a:spcBef>
                <a:spcPts val="0"/>
              </a:spcBef>
              <a:spcAft>
                <a:spcPts val="0"/>
              </a:spcAft>
              <a:buFontTx/>
              <a:buNone/>
              <a:defRPr/>
            </a:pPr>
            <a:r>
              <a:rPr lang="en-US" sz="2400" b="1" i="1" dirty="0" smtClean="0"/>
              <a:t>Tropical Cyclone Research: The View from the Top</a:t>
            </a:r>
          </a:p>
          <a:p>
            <a:pPr algn="ctr">
              <a:spcBef>
                <a:spcPts val="0"/>
              </a:spcBef>
              <a:spcAft>
                <a:spcPts val="0"/>
              </a:spcAft>
              <a:buFontTx/>
              <a:buNone/>
              <a:defRPr/>
            </a:pPr>
            <a:r>
              <a:rPr lang="en-US" sz="2400" b="1" dirty="0" smtClean="0"/>
              <a:t>Moderator: John D. Murphy (NWS/OST)</a:t>
            </a:r>
          </a:p>
          <a:p>
            <a:pPr algn="ctr">
              <a:spcBef>
                <a:spcPts val="0"/>
              </a:spcBef>
              <a:spcAft>
                <a:spcPts val="0"/>
              </a:spcAft>
              <a:buFontTx/>
              <a:buNone/>
              <a:defRPr/>
            </a:pPr>
            <a:endParaRPr lang="en-US" sz="2000" b="1" dirty="0" smtClean="0"/>
          </a:p>
          <a:p>
            <a:pPr algn="ctr">
              <a:spcBef>
                <a:spcPts val="0"/>
              </a:spcBef>
              <a:spcAft>
                <a:spcPts val="0"/>
              </a:spcAft>
              <a:buFontTx/>
              <a:buNone/>
              <a:defRPr/>
            </a:pPr>
            <a:r>
              <a:rPr lang="en-US" sz="2000" dirty="0" smtClean="0"/>
              <a:t>	</a:t>
            </a:r>
          </a:p>
          <a:p>
            <a:pPr>
              <a:spcBef>
                <a:spcPts val="0"/>
              </a:spcBef>
              <a:spcAft>
                <a:spcPts val="0"/>
              </a:spcAft>
              <a:buFontTx/>
              <a:buNone/>
              <a:defRPr/>
            </a:pPr>
            <a:r>
              <a:rPr lang="en-US" sz="2400" b="1" dirty="0" smtClean="0">
                <a:solidFill>
                  <a:srgbClr val="000080"/>
                </a:solidFill>
              </a:rPr>
              <a:t>	</a:t>
            </a:r>
          </a:p>
          <a:p>
            <a:pPr>
              <a:spcBef>
                <a:spcPts val="0"/>
              </a:spcBef>
              <a:spcAft>
                <a:spcPts val="0"/>
              </a:spcAft>
              <a:buFontTx/>
              <a:buNone/>
              <a:defRPr/>
            </a:pPr>
            <a:endParaRPr lang="en-US" sz="2000" b="1" dirty="0" smtClean="0"/>
          </a:p>
          <a:p>
            <a:pPr>
              <a:spcBef>
                <a:spcPts val="0"/>
              </a:spcBef>
              <a:spcAft>
                <a:spcPts val="0"/>
              </a:spcAft>
              <a:buFontTx/>
              <a:buNone/>
              <a:defRPr/>
            </a:pPr>
            <a:endParaRPr lang="en-US" sz="2000" b="1" dirty="0" smtClean="0"/>
          </a:p>
          <a:p>
            <a:pPr marL="230188" indent="-230188">
              <a:lnSpc>
                <a:spcPct val="120000"/>
              </a:lnSpc>
              <a:spcBef>
                <a:spcPts val="0"/>
              </a:spcBef>
              <a:spcAft>
                <a:spcPts val="0"/>
              </a:spcAft>
              <a:buFontTx/>
              <a:buNone/>
              <a:defRPr/>
            </a:pPr>
            <a:endParaRPr lang="en-US" sz="2400" b="1" dirty="0" smtClean="0">
              <a:solidFill>
                <a:srgbClr val="000099"/>
              </a:solidFill>
            </a:endParaRPr>
          </a:p>
        </p:txBody>
      </p:sp>
      <p:sp>
        <p:nvSpPr>
          <p:cNvPr id="11267" name="Text Box 3"/>
          <p:cNvSpPr txBox="1">
            <a:spLocks noChangeArrowheads="1"/>
          </p:cNvSpPr>
          <p:nvPr/>
        </p:nvSpPr>
        <p:spPr bwMode="auto">
          <a:xfrm>
            <a:off x="247650" y="1058863"/>
            <a:ext cx="8648700" cy="584775"/>
          </a:xfrm>
          <a:prstGeom prst="rect">
            <a:avLst/>
          </a:prstGeom>
          <a:noFill/>
          <a:ln w="12700">
            <a:solidFill>
              <a:schemeClr val="accent6">
                <a:lumMod val="75000"/>
              </a:schemeClr>
            </a:solidFill>
            <a:miter lim="800000"/>
            <a:headEnd type="none" w="sm" len="sm"/>
            <a:tailEnd type="none" w="sm" len="sm"/>
          </a:ln>
        </p:spPr>
        <p:txBody>
          <a:bodyPr>
            <a:spAutoFit/>
          </a:bodyPr>
          <a:lstStyle/>
          <a:p>
            <a:pPr algn="ctr" eaLnBrk="0" hangingPunct="0">
              <a:defRPr/>
            </a:pPr>
            <a:r>
              <a:rPr lang="en-US" sz="3200" dirty="0">
                <a:solidFill>
                  <a:schemeClr val="accent6">
                    <a:lumMod val="75000"/>
                  </a:schemeClr>
                </a:solidFill>
                <a:latin typeface="+mn-lt"/>
              </a:rPr>
              <a:t>This </a:t>
            </a:r>
            <a:r>
              <a:rPr lang="en-US" sz="3200" dirty="0" smtClean="0">
                <a:solidFill>
                  <a:schemeClr val="accent6">
                    <a:lumMod val="75000"/>
                  </a:schemeClr>
                </a:solidFill>
                <a:latin typeface="+mn-lt"/>
              </a:rPr>
              <a:t>Morning</a:t>
            </a:r>
            <a:endParaRPr lang="en-US" sz="3200" dirty="0">
              <a:solidFill>
                <a:schemeClr val="accent6">
                  <a:lumMod val="75000"/>
                </a:schemeClr>
              </a:solidFill>
              <a:latin typeface="+mn-lt"/>
            </a:endParaRPr>
          </a:p>
        </p:txBody>
      </p:sp>
      <p:sp>
        <p:nvSpPr>
          <p:cNvPr id="32771" name="Text Box 4"/>
          <p:cNvSpPr txBox="1">
            <a:spLocks noChangeArrowheads="1"/>
          </p:cNvSpPr>
          <p:nvPr/>
        </p:nvSpPr>
        <p:spPr bwMode="auto">
          <a:xfrm>
            <a:off x="806450" y="198438"/>
            <a:ext cx="7802563" cy="558800"/>
          </a:xfrm>
          <a:prstGeom prst="rect">
            <a:avLst/>
          </a:prstGeom>
          <a:noFill/>
          <a:ln w="12700">
            <a:noFill/>
            <a:miter lim="800000"/>
            <a:headEnd type="none" w="sm" len="sm"/>
            <a:tailEnd type="none" w="sm" len="sm"/>
          </a:ln>
        </p:spPr>
        <p:txBody>
          <a:bodyPr>
            <a:spAutoFit/>
          </a:bodyPr>
          <a:lstStyle/>
          <a:p>
            <a:pPr algn="ctr" eaLnBrk="0" hangingPunct="0">
              <a:lnSpc>
                <a:spcPct val="85000"/>
              </a:lnSpc>
            </a:pPr>
            <a:r>
              <a:rPr lang="en-US" sz="3600" dirty="0" smtClean="0"/>
              <a:t>Forum </a:t>
            </a:r>
            <a:r>
              <a:rPr lang="en-US" sz="3600" dirty="0"/>
              <a:t>Agenda</a:t>
            </a: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02_summaries">
  <a:themeElements>
    <a:clrScheme name="02_summaries.ppt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02_summaries.ppt">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173038" marR="0" indent="-173038" algn="l" defTabSz="914400" rtl="0" eaLnBrk="0" fontAlgn="base" latinLnBrk="0" hangingPunct="0">
          <a:lnSpc>
            <a:spcPct val="55000"/>
          </a:lnSpc>
          <a:spcBef>
            <a:spcPct val="30000"/>
          </a:spcBef>
          <a:spcAft>
            <a:spcPct val="30000"/>
          </a:spcAft>
          <a:buClrTx/>
          <a:buSzTx/>
          <a:buFontTx/>
          <a:buNone/>
          <a:tabLst>
            <a:tab pos="4572000" algn="l"/>
          </a:tabLst>
          <a:defRPr kumimoji="0" lang="en-US" sz="2400" b="1"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173038" marR="0" indent="-173038" algn="l" defTabSz="914400" rtl="0" eaLnBrk="0" fontAlgn="base" latinLnBrk="0" hangingPunct="0">
          <a:lnSpc>
            <a:spcPct val="55000"/>
          </a:lnSpc>
          <a:spcBef>
            <a:spcPct val="30000"/>
          </a:spcBef>
          <a:spcAft>
            <a:spcPct val="30000"/>
          </a:spcAft>
          <a:buClrTx/>
          <a:buSzTx/>
          <a:buFontTx/>
          <a:buNone/>
          <a:tabLst>
            <a:tab pos="4572000" algn="l"/>
          </a:tabLst>
          <a:defRPr kumimoji="0" lang="en-US" sz="2400" b="1" i="0" u="none" strike="noStrike" cap="none" normalizeH="0" baseline="0" smtClean="0">
            <a:ln>
              <a:noFill/>
            </a:ln>
            <a:solidFill>
              <a:schemeClr val="tx1"/>
            </a:solidFill>
            <a:effectLst/>
            <a:latin typeface="Arial" charset="0"/>
          </a:defRPr>
        </a:defPPr>
      </a:lstStyle>
    </a:lnDef>
  </a:objectDefaults>
  <a:extraClrSchemeLst>
    <a:extraClrScheme>
      <a:clrScheme name="02_summaries.ppt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02_summaries.ppt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02_summaries.ppt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02_summaries.ppt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02_summaries.ppt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02_summaries.ppt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02_summaries.ppt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25382</TotalTime>
  <Words>1956</Words>
  <Application>Microsoft Office PowerPoint</Application>
  <PresentationFormat>On-screen Show (4:3)</PresentationFormat>
  <Paragraphs>271</Paragraphs>
  <Slides>20</Slides>
  <Notes>20</Notes>
  <HiddenSlides>2</HiddenSlides>
  <MMClips>0</MMClips>
  <ScaleCrop>false</ScaleCrop>
  <HeadingPairs>
    <vt:vector size="4" baseType="variant">
      <vt:variant>
        <vt:lpstr>Theme</vt:lpstr>
      </vt:variant>
      <vt:variant>
        <vt:i4>1</vt:i4>
      </vt:variant>
      <vt:variant>
        <vt:lpstr>Slide Titles</vt:lpstr>
      </vt:variant>
      <vt:variant>
        <vt:i4>20</vt:i4>
      </vt:variant>
    </vt:vector>
  </HeadingPairs>
  <TitlesOfParts>
    <vt:vector size="21" baseType="lpstr">
      <vt:lpstr>02_summaries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Special Panel</vt:lpstr>
      <vt:lpstr>Senior-Leader Panel</vt:lpstr>
      <vt:lpstr>PowerPoint Presentation</vt:lpstr>
      <vt:lpstr>PowerPoint Presentation</vt:lpstr>
      <vt:lpstr>PowerPoint Presentation</vt:lpstr>
    </vt:vector>
  </TitlesOfParts>
  <Company>OFCM</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No Slide Title</dc:title>
  <dc:creator>OFCM</dc:creator>
  <cp:lastModifiedBy>avuser avuser</cp:lastModifiedBy>
  <cp:revision>1549</cp:revision>
  <cp:lastPrinted>2013-03-01T17:37:28Z</cp:lastPrinted>
  <dcterms:created xsi:type="dcterms:W3CDTF">2000-07-17T19:13:09Z</dcterms:created>
  <dcterms:modified xsi:type="dcterms:W3CDTF">2013-03-05T12:41:11Z</dcterms:modified>
</cp:coreProperties>
</file>